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28"/>
  </p:notesMasterIdLst>
  <p:sldIdLst>
    <p:sldId id="290" r:id="rId2"/>
    <p:sldId id="257" r:id="rId3"/>
    <p:sldId id="258" r:id="rId4"/>
    <p:sldId id="269" r:id="rId5"/>
    <p:sldId id="259" r:id="rId6"/>
    <p:sldId id="260" r:id="rId7"/>
    <p:sldId id="274" r:id="rId8"/>
    <p:sldId id="281" r:id="rId9"/>
    <p:sldId id="291" r:id="rId10"/>
    <p:sldId id="261" r:id="rId11"/>
    <p:sldId id="275" r:id="rId12"/>
    <p:sldId id="262" r:id="rId13"/>
    <p:sldId id="292" r:id="rId14"/>
    <p:sldId id="293" r:id="rId15"/>
    <p:sldId id="294" r:id="rId16"/>
    <p:sldId id="295" r:id="rId17"/>
    <p:sldId id="296" r:id="rId18"/>
    <p:sldId id="297" r:id="rId19"/>
    <p:sldId id="265" r:id="rId20"/>
    <p:sldId id="299" r:id="rId21"/>
    <p:sldId id="300" r:id="rId22"/>
    <p:sldId id="267" r:id="rId23"/>
    <p:sldId id="298" r:id="rId24"/>
    <p:sldId id="301" r:id="rId25"/>
    <p:sldId id="302" r:id="rId26"/>
    <p:sldId id="268" r:id="rId27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4B7"/>
    <a:srgbClr val="99FF66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70" autoAdjust="0"/>
  </p:normalViewPr>
  <p:slideViewPr>
    <p:cSldViewPr>
      <p:cViewPr>
        <p:scale>
          <a:sx n="70" d="100"/>
          <a:sy n="70" d="100"/>
        </p:scale>
        <p:origin x="1236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B6814F-4829-4C1E-A497-88A9CEC86526}" type="datetimeFigureOut">
              <a:rPr lang="pl-PL"/>
              <a:pPr>
                <a:defRPr/>
              </a:pPr>
              <a:t>10.09.2023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F30B0-370E-4A90-8EF9-944398155E7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>
              <a:cs typeface="Arial" charset="0"/>
            </a:endParaRP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FEA3D-0D4E-47BB-A0C5-79E7397572A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44722-40AF-46CD-A2A1-5135C4F34B17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44722-40AF-46CD-A2A1-5135C4F34B17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146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44722-40AF-46CD-A2A1-5135C4F34B17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28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44722-40AF-46CD-A2A1-5135C4F34B17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5008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44722-40AF-46CD-A2A1-5135C4F34B17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55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44722-40AF-46CD-A2A1-5135C4F34B17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663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44722-40AF-46CD-A2A1-5135C4F34B17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4179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A0AB9E-FFBC-46DC-BF28-41AF1CF0734A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DED0AA-5C0E-4A7F-9CA7-0055CAFFE493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DED0AA-5C0E-4A7F-9CA7-0055CAFFE493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550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>
              <a:cs typeface="Arial" charset="0"/>
            </a:endParaRPr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E3379D-9024-42C8-B0BD-18F676E45F8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DED0AA-5C0E-4A7F-9CA7-0055CAFFE493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800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DED0AA-5C0E-4A7F-9CA7-0055CAFFE493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531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AF172-92E4-4DE6-896A-7148764EBB03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85EE6-5811-495A-B6DA-06823261664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926A5-10CC-4828-A194-C6ED1A764739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912083-D786-438F-903E-B5998B9DCAF2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912083-D786-438F-903E-B5998B9DCAF2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912083-D786-438F-903E-B5998B9DCAF2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894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FC686-4299-4F5E-9724-8D4D90BF90E7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pl-PL">
              <a:cs typeface="Arial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FC686-4299-4F5E-9724-8D4D90BF90E7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DA5CF0AC-B029-4D67-A4FF-350CC656203F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54FC8E40-F1AD-472B-BB6F-84B1166C757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0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DD69B-16F1-4D8C-AF57-086B2FC7FE51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DE191-940E-4498-B880-6BF8C5FFC71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86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DD69B-16F1-4D8C-AF57-086B2FC7FE51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DE191-940E-4498-B880-6BF8C5FFC71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0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DD69B-16F1-4D8C-AF57-086B2FC7FE51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DE191-940E-4498-B880-6BF8C5FFC71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4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DD69B-16F1-4D8C-AF57-086B2FC7FE51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DE191-940E-4498-B880-6BF8C5FFC71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77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DD69B-16F1-4D8C-AF57-086B2FC7FE51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DE191-940E-4498-B880-6BF8C5FFC71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97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DD69B-16F1-4D8C-AF57-086B2FC7FE51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DE191-940E-4498-B880-6BF8C5FFC71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5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5BDC8-7958-40F2-9E2C-0E4EAD130B52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DA41E-180E-4E26-8CD2-F8BEECE8CA4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6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3762B-7A4C-49FF-9F48-2F9B080BD5BA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52B44-138D-483D-A0AB-C191A06E4C5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5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1FC95-72DC-4C88-A2C9-CD64B801316D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EF17C-DB9E-4D58-8546-D14BD1462B1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49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A19C6-39C5-4B91-A6CA-51C2003B2633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7F98A-507A-4D4A-9B43-F1E66B52336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9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8533F-2691-4E04-B427-DAA8E6097D73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E8473-5B23-49A2-86A2-F44A99F10C6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37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844C8-E2A0-4E66-85B2-9F7FC5414C25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2A0E6-EA9B-42D2-8C4F-7EC72687436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1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E6104-940F-4D72-93B3-E39A1348E076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54D5C-65F7-45DC-B7BD-D57AF5366A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8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E7191-D300-4B2D-85F2-0DF04474B2C5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AC457-4E1D-4B10-8DB6-7F8434F0797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26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5533D-0439-4783-AB23-0079CE1A229E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E9884-2EC4-4E4D-BAB9-96091DF802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6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9F104-4D53-4BD9-A973-6100689CFB38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DC17F-C9F6-4852-AE25-F8A776D827C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90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1CDD69B-16F1-4D8C-AF57-086B2FC7FE51}" type="datetimeFigureOut">
              <a:rPr lang="pl-PL" smtClean="0"/>
              <a:pPr>
                <a:defRPr/>
              </a:pPr>
              <a:t>10.09.2023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59DE191-940E-4498-B880-6BF8C5FFC71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1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0001"/>
          <p:cNvPicPr/>
          <p:nvPr/>
        </p:nvPicPr>
        <p:blipFill>
          <a:blip r:embed="rId2" cstate="print"/>
          <a:srcRect l="9473" r="31110" b="19290"/>
          <a:stretch>
            <a:fillRect/>
          </a:stretch>
        </p:blipFill>
        <p:spPr bwMode="auto">
          <a:xfrm>
            <a:off x="307975" y="260648"/>
            <a:ext cx="1455713" cy="15121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68680" y="2132856"/>
            <a:ext cx="7406640" cy="2480296"/>
          </a:xfrm>
        </p:spPr>
        <p:txBody>
          <a:bodyPr>
            <a:normAutofit fontScale="90000"/>
          </a:bodyPr>
          <a:lstStyle/>
          <a:p>
            <a:pPr marL="0" indent="0" fontAlgn="auto">
              <a:defRPr/>
            </a:pPr>
            <a:br>
              <a:rPr lang="pl-PL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pl-PL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Przedszkole Integracyjne </a:t>
            </a:r>
            <a:br>
              <a:rPr lang="pl-PL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nr 6 „Pod Świerkami” </a:t>
            </a:r>
            <a:br>
              <a:rPr lang="pl-PL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Łowiczu</a:t>
            </a:r>
            <a:br>
              <a:rPr lang="pl-PL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11,12 września 2023 r.</a:t>
            </a:r>
            <a:br>
              <a:rPr lang="pl-PL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19872" y="5517232"/>
            <a:ext cx="7406640" cy="1752600"/>
          </a:xfrm>
        </p:spPr>
        <p:txBody>
          <a:bodyPr>
            <a:normAutofit/>
          </a:bodyPr>
          <a:lstStyle/>
          <a:p>
            <a:r>
              <a:rPr lang="pl-PL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Zebranie  </a:t>
            </a:r>
            <a:br>
              <a:rPr lang="pl-PL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pl-PL" sz="40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z  Rodzicami</a:t>
            </a:r>
            <a:endParaRPr lang="pl-PL" sz="4000" dirty="0"/>
          </a:p>
        </p:txBody>
      </p:sp>
      <p:sp>
        <p:nvSpPr>
          <p:cNvPr id="62466" name="AutoShape 2" descr="Woda kwiatowa (hydrolat) z kwiatów lawendy - organiczny e-naturaln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68" name="AutoShape 4" descr="Woda kwiatowa (hydrolat) z kwiatów lawendy - ECOCE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0375" y="492618"/>
            <a:ext cx="8226425" cy="1143000"/>
          </a:xfrm>
        </p:spPr>
        <p:txBody>
          <a:bodyPr lIns="45720" rIns="45720"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dirty="0">
                <a:solidFill>
                  <a:srgbClr val="F664B7"/>
                </a:solidFill>
              </a:rPr>
              <a:t>Ważne dla Rodziców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676400" y="1196975"/>
            <a:ext cx="7467600" cy="478472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rgbClr val="705700"/>
              </a:buClr>
              <a:buNone/>
              <a:defRPr/>
            </a:pPr>
            <a:endParaRPr lang="pl-PL" sz="2000" b="1" dirty="0">
              <a:solidFill>
                <a:srgbClr val="70570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l-PL" sz="2000" dirty="0">
              <a:solidFill>
                <a:srgbClr val="705700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l-PL" b="1" dirty="0">
              <a:solidFill>
                <a:srgbClr val="705700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 rot="10800000" flipV="1">
            <a:off x="753272" y="1179942"/>
            <a:ext cx="763284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Zasady przyprowadzania dziecka do przedszkola:</a:t>
            </a:r>
            <a:endParaRPr kumimoji="0" lang="pl-PL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dziecko przyprowadzane jest do przedszkola przez rodziców bądź inne osoby przez nich upoważniane,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przedszkole nie ponosi odpowiedzialności za dziecko pozostawione przez rodziców lub upoważnioną przez nich osobę bez opieki przed budynkiem lub w budynku przedszkola,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dziecko powinno być przyprowadzone do przedszkola w godzinach od 6.30 do 9.00,  potrzebę późniejszego przyprowadzenia dziecka do przedszkola należy zgłosić nauczycielowi grupy dzień wcześniej lub najpóźniej telefonicznie w tym samym dniu, nie później niż do godziny 9.00; </a:t>
            </a:r>
            <a:endParaRPr kumimoji="0" lang="pl-PL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dziecko przyprowadzane do przedszkola musi być zdrowe; 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866" name="AutoShape 2" descr="Znalezione obrazy dla zapytania plansze cyfra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68" name="AutoShape 4" descr="Znalezione obrazy dla zapytania plansze cyfra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6425" cy="1143000"/>
          </a:xfrm>
        </p:spPr>
        <p:txBody>
          <a:bodyPr lIns="45720" rIns="45720"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b="1" dirty="0">
                <a:solidFill>
                  <a:srgbClr val="F664B7"/>
                </a:solidFill>
              </a:rPr>
              <a:t>Ważne dla Rodziców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908720"/>
            <a:ext cx="7467600" cy="5472113"/>
          </a:xfrm>
        </p:spPr>
        <p:txBody>
          <a:bodyPr rtlCol="0">
            <a:normAutofit fontScale="32500" lnSpcReduction="20000"/>
          </a:bodyPr>
          <a:lstStyle/>
          <a:p>
            <a:pPr indent="-182880" fontAlgn="auto">
              <a:buClr>
                <a:srgbClr val="705700"/>
              </a:buClr>
              <a:buNone/>
              <a:defRPr/>
            </a:pPr>
            <a:endParaRPr lang="pl-PL" sz="2000" b="1" dirty="0">
              <a:solidFill>
                <a:srgbClr val="705700"/>
              </a:solidFill>
            </a:endParaRPr>
          </a:p>
          <a:p>
            <a:pPr lvl="0">
              <a:buNone/>
            </a:pPr>
            <a:r>
              <a:rPr lang="pl-PL" sz="8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Zasady odbierania dziecka z przedszkola:</a:t>
            </a:r>
          </a:p>
          <a:p>
            <a:pPr lvl="0"/>
            <a:r>
              <a:rPr lang="pl-PL" sz="8000" dirty="0">
                <a:solidFill>
                  <a:srgbClr val="7030A0"/>
                </a:solidFill>
                <a:latin typeface="+mj-lt"/>
              </a:rPr>
              <a:t>dziecko jest odbierane z przedszkola przez swoich rodziców lub osoby przez nich upoważnione; </a:t>
            </a:r>
          </a:p>
          <a:p>
            <a:pPr lvl="0"/>
            <a:r>
              <a:rPr lang="pl-PL" sz="8000" dirty="0">
                <a:solidFill>
                  <a:srgbClr val="7030A0"/>
                </a:solidFill>
              </a:rPr>
              <a:t>rodzice podpisując upoważnienie, biorą pełną odpowiedzialność za życie i bezpieczeństwo dziecka w czasie jego powrotu do domu z upoważnioną osobą;</a:t>
            </a:r>
          </a:p>
          <a:p>
            <a:pPr lvl="0"/>
            <a:r>
              <a:rPr lang="pl-PL" sz="8000" dirty="0">
                <a:solidFill>
                  <a:srgbClr val="7030A0"/>
                </a:solidFill>
              </a:rPr>
              <a:t>na prośbę nauczyciela lub innego personelu przedszkola osoba odbierająca dziecko zobowiązana jest okazać dokument potwierdzający jej tożsamość;</a:t>
            </a:r>
          </a:p>
          <a:p>
            <a:pPr lvl="0"/>
            <a:r>
              <a:rPr lang="pl-PL" sz="8000" dirty="0">
                <a:solidFill>
                  <a:srgbClr val="7030A0"/>
                </a:solidFill>
              </a:rPr>
              <a:t> osoba odbierająca dziecko z przedszkola nie może znajdować się pod wpływem alkoholu czy innych substancji odurzających lub w innym stanie, który będzie wskazywał, że nie będzie mogła zapewnić dziecku bezpieczeństwa. </a:t>
            </a:r>
            <a:endParaRPr lang="pl-PL" sz="80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-2196752" y="0"/>
            <a:ext cx="8226425" cy="360040"/>
          </a:xfrm>
        </p:spPr>
        <p:txBody>
          <a:bodyPr lIns="45720" rIns="4572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Kalendarz roku szkolnego 2023/2024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552" y="548481"/>
            <a:ext cx="7705725" cy="5761038"/>
          </a:xfrm>
        </p:spPr>
        <p:txBody>
          <a:bodyPr rtlCol="0">
            <a:noAutofit/>
          </a:bodyPr>
          <a:lstStyle/>
          <a:p>
            <a:pPr marL="102870" indent="0" fontAlgn="auto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WRZESIEŃ 2023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11 IX 2023 godz. 17.00 zebranie z Rodzicami grup I, II i VI w sali III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12 IX 2023 godz. 17.00 zebranie z Rodzicami grup III, IV, V w sali I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14 IX 2023 godz. 16.00 spotkanie Rady Rodziców z dyrektorem przedszkola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15 IX 2023 godz. 10.00 ROK ALEKSANDRA FREDRY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Miejska Biblioteka im. A.K. Cebrowskiego w Łowiczu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Aleje Sienkiewicza 62- grupa Wiewiórki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18 IX 2023 godz. 10.00 ROK ALEKSANDRA FREDRY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Miejska Biblioteka im. A.K. Cebrowskiego w Łowiczu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Aleje Sienkiewicza 62- grupa Sówki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18 IX 2023 godz. 12.30-15.00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Alpaki w pasiaki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l-PL" sz="1200" b="0" i="0" dirty="0">
                <a:solidFill>
                  <a:srgbClr val="232332"/>
                </a:solidFill>
                <a:effectLst/>
                <a:latin typeface="Roboto" panose="02000000000000000000" pitchFamily="2" charset="0"/>
              </a:rPr>
              <a:t>ul. Marii Konopnickiej 41, Łowicz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wycieczka grupa Jeżyki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20 IX 2023 godz. 10.00 początek obchodów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DNIA PRZEDSZKOLAKA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22 IX 2023 godz. 12.30-15.00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Alpaki w pasiaki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l-PL" sz="1200" b="0" i="0" dirty="0">
                <a:solidFill>
                  <a:srgbClr val="232332"/>
                </a:solidFill>
                <a:effectLst/>
                <a:latin typeface="Roboto" panose="02000000000000000000" pitchFamily="2" charset="0"/>
              </a:rPr>
              <a:t>ul. Marii Konopnickiej 41, Łowicz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wycieczka grupa Zajączki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25 IX 2023 godz. 10.00 ROK ALEKSANDRA FREDRY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Miejska Biblioteka im. A.K. Cebrowskiego w Łowiczu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Aleje Sienkiewicza 62- grupa Zajączki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25 IX 2023 godz. 12.30-15.00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Alpaki w pasiaki, </a:t>
            </a:r>
            <a:r>
              <a:rPr lang="pl-PL" sz="1200" b="0" i="0" dirty="0">
                <a:solidFill>
                  <a:srgbClr val="232332"/>
                </a:solidFill>
                <a:effectLst/>
                <a:latin typeface="Roboto" panose="02000000000000000000" pitchFamily="2" charset="0"/>
              </a:rPr>
              <a:t>ul. Marii Konopnickiej 41, Łowicz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wycieczka grupa Sówki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-2196752" y="0"/>
            <a:ext cx="8226425" cy="360040"/>
          </a:xfrm>
        </p:spPr>
        <p:txBody>
          <a:bodyPr lIns="45720" rIns="4572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Kalendarz roku szkolnego 2023/2024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4294967295"/>
          </p:nvPr>
        </p:nvSpPr>
        <p:spPr>
          <a:xfrm>
            <a:off x="719137" y="620688"/>
            <a:ext cx="7705725" cy="5761038"/>
          </a:xfrm>
        </p:spPr>
        <p:txBody>
          <a:bodyPr rtlCol="0">
            <a:noAutofit/>
          </a:bodyPr>
          <a:lstStyle/>
          <a:p>
            <a:pPr marL="102870" indent="0" fontAlgn="auto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WRZESIEŃ 2023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26 IX 2023 godz. 16.00 Przyrodę pod świerkami poznajemy wszystkimi zmysłami-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zajęcia otwarte dla rodziców w OGRODZIE PIĘCIU ZMYSŁÓW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grupa Jeżyki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27 IX 2023 godz. 16.00 Przyrodę pod świerkami poznajemy wszystkimi zmysłami-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zajęcia otwarte dla rodziców w OGRODZIE PIĘCIU ZMYSŁÓW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grupa Wiewiórki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27 IX 2023 godz. 10.00 ROK ALEKSANDRA FREDRY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Miejska Biblioteka im. A.K. Cebrowskiego w Łowiczu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Aleje Sienkiewicza 62- grupa Mróweczki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28 IX 2023 godz. 16.00 Przyrodę pod świerkami poznajemy wszystkimi zmysłami-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zajęcia otwarte dla rodziców w OGRODZIE PIĘCIU ZMYSŁÓW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- grupa Sówki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Zdjęcia grupowe wykonają nauczyciele, dziecko otrzyma jedno wywołane zdjęcie.</a:t>
            </a:r>
          </a:p>
          <a:p>
            <a:pPr marL="102870" indent="0" fontAlgn="auto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PAŹDZIERNIK 2023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3 X 2023 godz. 15.00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Przyrodę pod świerkami poznajemy wszystkimi zmysłami-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zajęcia otwarte dla rodziców w OGRODZIE PIĘCIU ZMYSŁÓW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- grupa Zajączki</a:t>
            </a:r>
            <a:endParaRPr lang="pl-PL" sz="1600" dirty="0">
              <a:solidFill>
                <a:schemeClr val="tx2">
                  <a:lumMod val="50000"/>
                </a:schemeClr>
              </a:solidFill>
            </a:endParaRP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3 X 2023 godz. 9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.00-11.30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Alpaki w pasiaki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l-PL" sz="1600" b="0" i="0" dirty="0">
                <a:solidFill>
                  <a:srgbClr val="232332"/>
                </a:solidFill>
                <a:effectLst/>
              </a:rPr>
              <a:t>ul. Marii Konopnickiej 41, Łowicz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wycieczka grupa Wiewiórki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4 X 2023 godz. 15.00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Przyrodę pod świerkami poznajemy wszystkimi zmysłami-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zajęcia otwarte dla rodziców w OGRODZIE PIĘCIU ZMYSŁÓW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- grupa Niedźwiadki</a:t>
            </a:r>
            <a:endParaRPr lang="pl-PL" sz="1600" dirty="0">
              <a:solidFill>
                <a:schemeClr val="tx2">
                  <a:lumMod val="50000"/>
                </a:schemeClr>
              </a:solidFill>
            </a:endParaRP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1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-2196752" y="0"/>
            <a:ext cx="8226425" cy="360040"/>
          </a:xfrm>
        </p:spPr>
        <p:txBody>
          <a:bodyPr lIns="45720" rIns="4572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Kalendarz roku szkolnego 2023/2024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4294967295"/>
          </p:nvPr>
        </p:nvSpPr>
        <p:spPr>
          <a:xfrm>
            <a:off x="719137" y="620688"/>
            <a:ext cx="7705725" cy="5761038"/>
          </a:xfrm>
        </p:spPr>
        <p:txBody>
          <a:bodyPr rtlCol="0">
            <a:noAutofit/>
          </a:bodyPr>
          <a:lstStyle/>
          <a:p>
            <a:pPr marL="102870" indent="0" fontAlgn="auto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PAŹDZIERNIK 2023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5 X 2023 godz. 9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.00-11.30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Alpaki w pasiaki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l-PL" sz="1600" b="0" i="0" dirty="0">
                <a:solidFill>
                  <a:srgbClr val="232332"/>
                </a:solidFill>
                <a:effectLst/>
              </a:rPr>
              <a:t>ul. Marii Konopnickiej 41, Łowicz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wycieczka grupa Niedźwiadki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5 X 2023 godz. 15.00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Przyrodę pod świerkami poznajemy wszystkimi zmysłami-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zajęcia otwarte dla rodziców w OGRODZIE PIĘCIU ZMYSŁÓW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- grupa Mróweczki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10 X 2023 godz. 11.00 spektakl PIĘKNA I BESTIA, Teatr Arlekin w Łodzi, grupy Jeżyki, Wiewiórki i Sówki</a:t>
            </a:r>
            <a:endParaRPr lang="pl-PL" sz="1600" dirty="0">
              <a:solidFill>
                <a:schemeClr val="tx2">
                  <a:lumMod val="50000"/>
                </a:schemeClr>
              </a:solidFill>
            </a:endParaRP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13 X 2020, g. 9.30 Dzień Edukacji Narodowej- uroczysta akademia w sali II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17 X 2023 godz. 9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.00-11.30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Alpaki w pasiaki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l-PL" sz="1600" b="0" i="0" dirty="0">
                <a:solidFill>
                  <a:srgbClr val="232332"/>
                </a:solidFill>
                <a:effectLst/>
              </a:rPr>
              <a:t>ul. Marii Konopnickiej 41, Łowicz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wycieczka grupa Mróweczki</a:t>
            </a:r>
            <a:endParaRPr lang="pl-PL" sz="1600" dirty="0">
              <a:solidFill>
                <a:schemeClr val="tx2">
                  <a:lumMod val="50000"/>
                </a:schemeClr>
              </a:solidFill>
            </a:endParaRPr>
          </a:p>
          <a:p>
            <a:pPr marL="102870" indent="0" fontAlgn="auto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LISTOPAD 2023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9 XI 2023 r. godz. 10.00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ŚWIĘTO NIEPODLEGŁOŚCI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uroczysta akademia w wykonaniu dzieci z grupy Wiewiórki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10 XI 2023 godz. 11.00- spektakl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SAMOTNY OLBRZYM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teatrzyk WIDZIMISIĘ z Łodzi   w przedszkolu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12 XI 2023 r. godz. 11.30-12.20-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Wizyta w przedszkolu Księdza Biskupa Ordynariusza Andrzeja F. Dziuby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w ramach wizytacji Parafii Chrystusa Dobrego Pasterza</a:t>
            </a:r>
          </a:p>
        </p:txBody>
      </p:sp>
    </p:spTree>
    <p:extLst>
      <p:ext uri="{BB962C8B-B14F-4D97-AF65-F5344CB8AC3E}">
        <p14:creationId xmlns:p14="http://schemas.microsoft.com/office/powerpoint/2010/main" val="34181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-2196752" y="0"/>
            <a:ext cx="8226425" cy="360040"/>
          </a:xfrm>
        </p:spPr>
        <p:txBody>
          <a:bodyPr lIns="45720" rIns="4572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Kalendarz roku szkolnego 2023/2024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4294967295"/>
          </p:nvPr>
        </p:nvSpPr>
        <p:spPr>
          <a:xfrm>
            <a:off x="719137" y="548481"/>
            <a:ext cx="7813303" cy="5761038"/>
          </a:xfrm>
        </p:spPr>
        <p:txBody>
          <a:bodyPr rtlCol="0">
            <a:noAutofit/>
          </a:bodyPr>
          <a:lstStyle/>
          <a:p>
            <a:pPr marL="102870" indent="0" fontAlgn="auto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LISTOPAD 2023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23 XI 2023 r. godz. 10.00 ROK ALEKSANDRA FREDRY-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„ŁAMIGŁÓWKI MĄDREJ GŁÓWKI”-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rozwiązywanie krzyżówki w grupach, podsumowanie Roku Aleksandra Fredry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29 XI 2023 r. godz. 15.30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PASOWANIE NA PRZEDSZKOLAKA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w grupie Niedźwiadki</a:t>
            </a:r>
          </a:p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GRUDZIEŃ 2023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</a:rPr>
              <a:t>5 XII 2023 r.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godz. 11.00 spektakl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WIELKA ZAGADKA MISIA USZATKA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, Teatr Arlekin w Łodzi, grupy Zajączki, Niedźwiadki, Mróweczki</a:t>
            </a:r>
            <a:endParaRPr lang="pl-PL" sz="1600" dirty="0">
              <a:solidFill>
                <a:schemeClr val="tx1"/>
              </a:solidFill>
            </a:endParaRP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</a:rPr>
              <a:t>6 XII 2023 </a:t>
            </a:r>
            <a:r>
              <a:rPr lang="pl-PL" sz="1600" b="1" dirty="0">
                <a:solidFill>
                  <a:schemeClr val="tx1"/>
                </a:solidFill>
              </a:rPr>
              <a:t>Mikołajki w przedszkolu</a:t>
            </a:r>
            <a:r>
              <a:rPr lang="pl-PL" sz="1600" dirty="0">
                <a:solidFill>
                  <a:schemeClr val="tx1"/>
                </a:solidFill>
              </a:rPr>
              <a:t>, powitanie rzez Śnieżynki, odwiedziny Śnieżynek w grupach, sesja zdjęciowa ze Świętym </a:t>
            </a:r>
            <a:r>
              <a:rPr lang="pl-PL" sz="1600" dirty="0" err="1">
                <a:solidFill>
                  <a:schemeClr val="tx1"/>
                </a:solidFill>
              </a:rPr>
              <a:t>Mikołąjem</a:t>
            </a:r>
            <a:r>
              <a:rPr lang="pl-PL" sz="1600" dirty="0">
                <a:solidFill>
                  <a:schemeClr val="tx1"/>
                </a:solidFill>
              </a:rPr>
              <a:t>- firma Foto Gama, zdjęcia portretowe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</a:rPr>
              <a:t>18 XII 2020 g. 10.00 </a:t>
            </a:r>
            <a:r>
              <a:rPr lang="pl-PL" sz="1600" b="1" dirty="0">
                <a:solidFill>
                  <a:schemeClr val="tx1"/>
                </a:solidFill>
              </a:rPr>
              <a:t>Kolędowanie Pod Świerkami- </a:t>
            </a:r>
            <a:r>
              <a:rPr lang="pl-PL" sz="1600" dirty="0">
                <a:solidFill>
                  <a:schemeClr val="tx1"/>
                </a:solidFill>
              </a:rPr>
              <a:t>uroczyste spotkanie w sali I, koncert kolęd</a:t>
            </a:r>
          </a:p>
          <a:p>
            <a:pPr marL="102870" indent="0" fontAlgn="auto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STYCZEŃ 2024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</a:rPr>
              <a:t>16 I 2024 godz. 9.30 spektakl </a:t>
            </a:r>
            <a:r>
              <a:rPr lang="pl-PL" sz="1600" b="1" dirty="0">
                <a:solidFill>
                  <a:schemeClr val="tx1"/>
                </a:solidFill>
              </a:rPr>
              <a:t>ZIMOWA OPOWIEŚĆ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teatrzyk WIDZIMISIĘ z Łodzi w przedszkolu</a:t>
            </a:r>
            <a:endParaRPr lang="pl-PL" sz="1600" dirty="0">
              <a:solidFill>
                <a:schemeClr val="tx1"/>
              </a:solidFill>
            </a:endParaRP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</a:rPr>
              <a:t>18 I 2024 </a:t>
            </a:r>
            <a:r>
              <a:rPr lang="pl-PL" sz="1600" b="1" dirty="0">
                <a:solidFill>
                  <a:schemeClr val="tx1"/>
                </a:solidFill>
              </a:rPr>
              <a:t>Bal Choinkowy </a:t>
            </a:r>
            <a:r>
              <a:rPr lang="pl-PL" sz="1600" dirty="0">
                <a:solidFill>
                  <a:schemeClr val="tx1"/>
                </a:solidFill>
              </a:rPr>
              <a:t>DJ AREK , godz. 9.00-10.00 gr. Niedźwiadki i Mróweczki, godz. 10.00-11.00 gr. Wiewiórki i Sówki, godz. 11.00-12.00 grupy Zajączki i Jeżyki, bal w sali SI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/>
                </a:solidFill>
              </a:rPr>
              <a:t>18 I 2024 Sesja zdjęciowa w strojach karnawałowych- firma </a:t>
            </a:r>
            <a:r>
              <a:rPr lang="pl-PL" sz="1600" dirty="0" err="1">
                <a:solidFill>
                  <a:schemeClr val="tx1"/>
                </a:solidFill>
              </a:rPr>
              <a:t>Macromagic</a:t>
            </a:r>
            <a:r>
              <a:rPr lang="pl-PL" sz="1600" dirty="0">
                <a:solidFill>
                  <a:schemeClr val="tx1"/>
                </a:solidFill>
              </a:rPr>
              <a:t> Zbigniew Podemski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-2196752" y="0"/>
            <a:ext cx="8226425" cy="360040"/>
          </a:xfrm>
        </p:spPr>
        <p:txBody>
          <a:bodyPr lIns="45720" rIns="4572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Kalendarz roku szkolnego 2023/2024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4294967295"/>
          </p:nvPr>
        </p:nvSpPr>
        <p:spPr>
          <a:xfrm>
            <a:off x="719137" y="620688"/>
            <a:ext cx="7705725" cy="5761038"/>
          </a:xfrm>
        </p:spPr>
        <p:txBody>
          <a:bodyPr rtlCol="0">
            <a:noAutofit/>
          </a:bodyPr>
          <a:lstStyle/>
          <a:p>
            <a:pPr marL="102870" indent="0" fontAlgn="auto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LUTY 2024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17 II 2024 godz. 11.00-13.00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DZIEŃ OTWARTYCH DRZWI</a:t>
            </a: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20 II 2024 r. godz. 10.00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DZIEŃ BABCI I DZIADKA-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quiz wiedzy o zdrowym żywieniu dla Babć i Dziadków „Co wiemy o zdrowym odżywianiu” grupy Niedźwiadki i Mróweczki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21 II 2024 r. godz. 10.00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DZIEŃ BABCI I DZIADKA-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quiz wiedzy o zdrowym żywieniu dla Babć i Dziadków „Co wiemy o zdrowym odżywianiu” grupy Zajączki i Sówki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22 II 2024 r. godz. 10.00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DZIEŃ BABCI I DZIADKA-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quiz wiedzy o zdrowym żywieniu dla Babć i Dziadków „Co wiemy o zdrowym odżywianiu” grupy Jeżyki i Wiewiórki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Warsztaty dla wszystkich dzieci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Laboratorium </a:t>
            </a:r>
            <a:r>
              <a:rPr lang="pl-PL" sz="1600" b="1" dirty="0" err="1">
                <a:solidFill>
                  <a:schemeClr val="accent4">
                    <a:lumMod val="50000"/>
                  </a:schemeClr>
                </a:solidFill>
              </a:rPr>
              <a:t>slime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102870" indent="0">
              <a:buClr>
                <a:schemeClr val="tx1"/>
              </a:buClr>
              <a:buNone/>
              <a:defRPr/>
            </a:pPr>
            <a:endParaRPr lang="pl-PL" sz="1600" b="1" dirty="0">
              <a:solidFill>
                <a:srgbClr val="F664B7"/>
              </a:solidFill>
            </a:endParaRPr>
          </a:p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MARZEC 2024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19 III 2024 r. godz. 10.00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WIELKANOCNE WARSZTATY KULINARNE DLA BABĆ I DZIADKÓW-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„Wielkanocne przysmaki czyli to co lubią starsi i przedszkolaki” grupy Jeżyki i Mróweczki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20 III 2024 r. godz. 10.00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WIELKANOCNE WARSZTATY KULINARNE DLA BABĆ I DZIADKÓW-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„Wielkanocne przysmaki czyli to co lubią starsi i przedszkolaki” grupy Niedźwiadki i Sówki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3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-2196752" y="0"/>
            <a:ext cx="8226425" cy="360040"/>
          </a:xfrm>
        </p:spPr>
        <p:txBody>
          <a:bodyPr lIns="45720" rIns="4572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Kalendarz roku szkolnego 2023/2024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4294967295"/>
          </p:nvPr>
        </p:nvSpPr>
        <p:spPr>
          <a:xfrm>
            <a:off x="719137" y="620688"/>
            <a:ext cx="7705725" cy="5761038"/>
          </a:xfrm>
        </p:spPr>
        <p:txBody>
          <a:bodyPr rtlCol="0">
            <a:noAutofit/>
          </a:bodyPr>
          <a:lstStyle/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MARZEC 2024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21 III 2024 r. godz. 10.00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WIELKANOCNE WARSZTATY KULINARNE DLA BABĆ I DZIADKÓW-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 „Wielkanocne przysmaki czyli to co lubią starsi i przedszkolaki” grupy Zajączki i Wiewiórki</a:t>
            </a:r>
          </a:p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KWIECIEŃ 2024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ZAJĘCIA OTWARTE DLA RODZICÓW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Kino Fenix w Łowiczu- wycieczki wszystkich grup na seanse filmowe</a:t>
            </a:r>
          </a:p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MAJ 2024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21 V 2024 godz. 17.00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KONCERT DLA MAMY I TATY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grupy Jeżyki i Mróweczki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22 V 2024 godz. 17.00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KONCERT DLA MAMY I TATY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grupy Niedźwiadki i Sówki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23 V 2024 godz. 17.00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KONCERT DLA MAMY I TATY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 grupy Zajączki i Wiewiórki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Wycieczki plenerowe w grupach</a:t>
            </a:r>
          </a:p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Zajączki i Sówki-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SMART KIDS PLANET, lotnisko Okęcie-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Warszawa</a:t>
            </a:r>
          </a:p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Niedźwiadki-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RODZINNY PARK ROZRYWKI FRAJDALANDIA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Budy Iłowskie</a:t>
            </a:r>
          </a:p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Jeżyki-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ORIENTARIUM ZOO ŁÓDŹ</a:t>
            </a:r>
          </a:p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Mróweczki-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PAWIE OCZKO Łasieczniki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  <a:p>
            <a:pPr indent="-182880">
              <a:buClr>
                <a:schemeClr val="tx1"/>
              </a:buClr>
              <a:buNone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0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-2196752" y="0"/>
            <a:ext cx="8226425" cy="360040"/>
          </a:xfrm>
        </p:spPr>
        <p:txBody>
          <a:bodyPr lIns="45720" rIns="4572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</a:rPr>
              <a:t>Kalendarz roku szkolnego 2023/2024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4294967295"/>
          </p:nvPr>
        </p:nvSpPr>
        <p:spPr>
          <a:xfrm>
            <a:off x="899592" y="980728"/>
            <a:ext cx="7705725" cy="4320480"/>
          </a:xfrm>
        </p:spPr>
        <p:txBody>
          <a:bodyPr rtlCol="0">
            <a:noAutofit/>
          </a:bodyPr>
          <a:lstStyle/>
          <a:p>
            <a:pPr marL="102870" indent="0">
              <a:buClr>
                <a:schemeClr val="tx1"/>
              </a:buClr>
              <a:buNone/>
              <a:defRPr/>
            </a:pPr>
            <a:endParaRPr lang="pl-PL" sz="1600" b="1" dirty="0">
              <a:solidFill>
                <a:srgbClr val="F664B7"/>
              </a:solidFill>
            </a:endParaRPr>
          </a:p>
          <a:p>
            <a:pPr marL="102870" indent="0">
              <a:buClr>
                <a:schemeClr val="tx1"/>
              </a:buClr>
              <a:buNone/>
              <a:defRPr/>
            </a:pPr>
            <a:r>
              <a:rPr lang="pl-PL" sz="1600" b="1" dirty="0">
                <a:solidFill>
                  <a:srgbClr val="F664B7"/>
                </a:solidFill>
              </a:rPr>
              <a:t>CZERWIEC 2024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3 VI 2024 Dzień Dziecka w przedszkolu- dmuchane zamki, tańce i pląsy przy muzyce, piknik w ogrodzie przedszkolnym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12 VI 2024 g. 17.00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ZAKOŃCZENIE ROKU SZKOLNEGO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dla gr. Niedźwiadki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13 VI 2024 g. 17.00 ZAKOŃCZENIE ROKU SZKOLNEGO dla gr. Mróweczki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14 VI 2024 g. 17.00 ZAKOŃCZENIE ROKU SZKOLNEGO dla gr. Sówki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18 VI 2024 g. 17.00 ZAKOŃCZENIE ROKU SZKOLNEGO dla gr. Zajączki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18 VI 2024 g. 17.00 ZAKOŃCZENIE ROKU SZKOLNEGO dla gr. Wiewiórki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20 VI 2024 g. 17.00 ZAKOŃCZENIE ROKU SZKOLNEGO dla gr. Jeżyki</a:t>
            </a: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  <a:p>
            <a:pPr indent="-182880">
              <a:buClr>
                <a:schemeClr val="tx1"/>
              </a:buClr>
              <a:buNone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  <a:p>
            <a:pPr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  <a:p>
            <a:pPr indent="-182880" fontAlgn="auto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72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 idx="4294967295"/>
          </p:nvPr>
        </p:nvSpPr>
        <p:spPr>
          <a:xfrm>
            <a:off x="-612576" y="-262124"/>
            <a:ext cx="6081713" cy="2060848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3600" b="1" dirty="0">
                <a:solidFill>
                  <a:srgbClr val="F664B7"/>
                </a:solidFill>
              </a:rPr>
              <a:t>Oferta dodatkowa</a:t>
            </a:r>
          </a:p>
        </p:txBody>
      </p:sp>
      <p:sp>
        <p:nvSpPr>
          <p:cNvPr id="13315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0442" y="565354"/>
            <a:ext cx="4040188" cy="838200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pl-PL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pl-PL" sz="3000" b="1" dirty="0">
                <a:solidFill>
                  <a:srgbClr val="7030A0"/>
                </a:solidFill>
              </a:rPr>
              <a:t>Dla wszystkich dzieci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792147" y="1403554"/>
            <a:ext cx="4040188" cy="4833734"/>
          </a:xfrm>
        </p:spPr>
        <p:txBody>
          <a:bodyPr rtlCol="0">
            <a:normAutofit fontScale="92500" lnSpcReduction="10000"/>
          </a:bodyPr>
          <a:lstStyle/>
          <a:p>
            <a:pPr marL="4572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Rytmika z elementami muzykoterapii              w grupach- 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</a:rPr>
              <a:t>Karina </a:t>
            </a:r>
            <a:r>
              <a:rPr lang="pl-PL" sz="1600" dirty="0" err="1">
                <a:solidFill>
                  <a:schemeClr val="accent2">
                    <a:lumMod val="50000"/>
                  </a:schemeClr>
                </a:solidFill>
              </a:rPr>
              <a:t>Sędkowska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</a:rPr>
              <a:t>- Staszewska</a:t>
            </a:r>
          </a:p>
          <a:p>
            <a:pPr marL="4572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Język angielski-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</a:rPr>
              <a:t>Magdalena Petrykowska</a:t>
            </a:r>
          </a:p>
          <a:p>
            <a:pPr marL="4572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Religia-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</a:rPr>
              <a:t>Marzena Wojciechowska</a:t>
            </a:r>
          </a:p>
          <a:p>
            <a:pPr marL="4572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 pitchFamily="18" charset="0"/>
              <a:buNone/>
              <a:defRPr/>
            </a:pPr>
            <a:endParaRPr lang="pl-PL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Akademia zdrowych stóp- ćwiczenia korekcyjne stóp, grupowe zabawy logopedyczne-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</a:rPr>
              <a:t>nauczyciele w grupach </a:t>
            </a:r>
          </a:p>
          <a:p>
            <a:pPr marL="4572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 pitchFamily="18" charset="0"/>
              <a:buNone/>
              <a:defRPr/>
            </a:pP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Zajęcia dodatkowe w grupach: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MAŁE MONTESSORKI Jolanta Wilk/Paulina Szulc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„WIDZĘ, CZUJĘ I SŁYSZĘ- WIELOZMYSŁOWE POZNAWANIE ŚWIATA” Anna Dzięgielewska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„METODA AKTYWNEGO SŁUCHANIA WG BATTI STRAUSS” Karolina </a:t>
            </a:r>
            <a:r>
              <a:rPr lang="pl-PL" sz="1600" dirty="0" err="1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Sianoszek</a:t>
            </a:r>
            <a:endParaRPr lang="pl-PL" sz="16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BAJKOTERAPIA Aneta Olczak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„CHCĘ BYĆ TAKI JAK… poszerzamy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wiedzę na temat różnych zawodów” Jolanta Kozioł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KODOWANIE NA DYWANIE Agnieszka Kunicka</a:t>
            </a:r>
            <a:endParaRPr lang="pl-PL" sz="16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pl-PL" sz="1800" dirty="0"/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endParaRPr lang="pl-PL" sz="1700" b="1" dirty="0">
              <a:solidFill>
                <a:schemeClr val="bg2">
                  <a:lumMod val="10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l-PL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8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4822087" y="1231583"/>
            <a:ext cx="4041775" cy="4465638"/>
          </a:xfrm>
        </p:spPr>
        <p:txBody>
          <a:bodyPr rtlCol="0">
            <a:noAutofit/>
          </a:bodyPr>
          <a:lstStyle/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Psycholog</a:t>
            </a: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Logopeda</a:t>
            </a: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Muzykoterapeuta</a:t>
            </a: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Terapeuta SI, </a:t>
            </a: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Terapeuta pedagogiczny/Pedagog specjalny</a:t>
            </a: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TUS- trening umiejętności społecznych</a:t>
            </a: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Terapia ręki, Dr </a:t>
            </a:r>
            <a:r>
              <a:rPr lang="pl-PL" sz="1400" b="1" dirty="0" err="1">
                <a:solidFill>
                  <a:schemeClr val="accent2">
                    <a:lumMod val="50000"/>
                  </a:schemeClr>
                </a:solidFill>
              </a:rPr>
              <a:t>Neuronowski</a:t>
            </a:r>
            <a:endParaRPr lang="pl-PL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Wczesne wspomaganie rozwoju dziecka</a:t>
            </a: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„Ja i moje emocje”- kształtowanie </a:t>
            </a: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kompetencji społeczno- emocjonalnych”</a:t>
            </a: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Trening słuchowy </a:t>
            </a:r>
            <a:r>
              <a:rPr lang="pl-PL" sz="1400" b="1" dirty="0" err="1">
                <a:solidFill>
                  <a:schemeClr val="accent2">
                    <a:lumMod val="50000"/>
                  </a:schemeClr>
                </a:solidFill>
              </a:rPr>
              <a:t>Tomatisa</a:t>
            </a:r>
            <a:endParaRPr lang="pl-PL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Terapia pedagogiczna- elementy logopedii</a:t>
            </a:r>
          </a:p>
          <a:p>
            <a:pPr>
              <a:buNone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Usprawnianie motoryki dużej</a:t>
            </a:r>
          </a:p>
          <a:p>
            <a:pPr>
              <a:buNone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Zajęcia rozwijające uzdolnienia muzyczne</a:t>
            </a:r>
          </a:p>
          <a:p>
            <a:pPr>
              <a:buNone/>
            </a:pP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Rozwijanie umiejętności komunikacyjnych</a:t>
            </a:r>
          </a:p>
          <a:p>
            <a:pPr>
              <a:buNone/>
            </a:pPr>
            <a:endParaRPr lang="pl-PL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fontAlgn="auto">
              <a:buClr>
                <a:schemeClr val="tx1"/>
              </a:buClr>
              <a:buFont typeface="Georgia" pitchFamily="18" charset="0"/>
              <a:buNone/>
              <a:defRPr/>
            </a:pPr>
            <a:endParaRPr lang="pl-PL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82" name="AutoShape 2" descr="Znalezione obrazy dla zapytania plansze cyfra 6"/>
          <p:cNvSpPr>
            <a:spLocks noChangeAspect="1" noChangeArrowheads="1"/>
          </p:cNvSpPr>
          <p:nvPr/>
        </p:nvSpPr>
        <p:spPr bwMode="auto">
          <a:xfrm>
            <a:off x="155575" y="-1020763"/>
            <a:ext cx="12192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Znalezione obrazy dla zapytania plansze cyfra 6"/>
          <p:cNvSpPr>
            <a:spLocks noChangeAspect="1" noChangeArrowheads="1"/>
          </p:cNvSpPr>
          <p:nvPr/>
        </p:nvSpPr>
        <p:spPr bwMode="auto">
          <a:xfrm>
            <a:off x="155575" y="-1020763"/>
            <a:ext cx="12192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6" name="AutoShape 6" descr="Znalezione obrazy dla zapytania plansze cyfra 6"/>
          <p:cNvSpPr>
            <a:spLocks noChangeAspect="1" noChangeArrowheads="1"/>
          </p:cNvSpPr>
          <p:nvPr/>
        </p:nvSpPr>
        <p:spPr bwMode="auto">
          <a:xfrm>
            <a:off x="155575" y="-1020763"/>
            <a:ext cx="12192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BE932218-C248-14D1-F1D1-353ED2F86587}"/>
              </a:ext>
            </a:extLst>
          </p:cNvPr>
          <p:cNvSpPr txBox="1">
            <a:spLocks/>
          </p:cNvSpPr>
          <p:nvPr/>
        </p:nvSpPr>
        <p:spPr>
          <a:xfrm>
            <a:off x="4572000" y="335105"/>
            <a:ext cx="4040188" cy="13193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pl-PL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pl-PL" sz="6000" b="1" dirty="0">
                <a:solidFill>
                  <a:srgbClr val="7030A0"/>
                </a:solidFill>
              </a:rPr>
              <a:t>Dla dzieci ze specjalnymi potrzebami edukacyjnymi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81311" y="201804"/>
            <a:ext cx="8226425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3600" dirty="0">
                <a:solidFill>
                  <a:schemeClr val="accent4">
                    <a:lumMod val="75000"/>
                  </a:schemeClr>
                </a:solidFill>
              </a:rPr>
              <a:t>Oddziały w roku szkolnym 2023/2024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45400" y="1052736"/>
            <a:ext cx="8226425" cy="5472113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600" b="1" dirty="0">
                <a:solidFill>
                  <a:schemeClr val="bg2">
                    <a:lumMod val="25000"/>
                  </a:schemeClr>
                </a:solidFill>
              </a:rPr>
              <a:t>Oddział I ZAJĄCZKI 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-6-latki, integracyjny, o. Montessori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600" dirty="0">
                <a:solidFill>
                  <a:schemeClr val="bg2">
                    <a:lumMod val="25000"/>
                  </a:schemeClr>
                </a:solidFill>
              </a:rPr>
              <a:t>Nauczycielki wychowania przedszkolnego/wychowawcy: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900" dirty="0">
                <a:solidFill>
                  <a:schemeClr val="bg2">
                    <a:lumMod val="25000"/>
                  </a:schemeClr>
                </a:solidFill>
              </a:rPr>
              <a:t>J. Wilk, P. Szulc,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900" dirty="0">
                <a:solidFill>
                  <a:schemeClr val="bg2">
                    <a:lumMod val="25000"/>
                  </a:schemeClr>
                </a:solidFill>
              </a:rPr>
              <a:t>M. Kret- </a:t>
            </a:r>
            <a:r>
              <a:rPr lang="pl-PL" sz="1900" dirty="0" err="1">
                <a:solidFill>
                  <a:schemeClr val="bg2">
                    <a:lumMod val="25000"/>
                  </a:schemeClr>
                </a:solidFill>
              </a:rPr>
              <a:t>Pęśko</a:t>
            </a:r>
            <a:r>
              <a:rPr lang="pl-PL" sz="1900" dirty="0">
                <a:solidFill>
                  <a:schemeClr val="bg2">
                    <a:lumMod val="25000"/>
                  </a:schemeClr>
                </a:solidFill>
              </a:rPr>
              <a:t>- nauczyciel współorganizujący kształcenie integracyjne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1900" dirty="0">
                <a:solidFill>
                  <a:schemeClr val="bg2">
                    <a:lumMod val="25000"/>
                  </a:schemeClr>
                </a:solidFill>
              </a:rPr>
              <a:t>M. Pasik</a:t>
            </a: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- woźna, A. Solarz- pomoc nauczyciela</a:t>
            </a:r>
          </a:p>
          <a:p>
            <a:pPr marL="571500" indent="-57150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2600" b="1" dirty="0">
                <a:solidFill>
                  <a:schemeClr val="bg2">
                    <a:lumMod val="25000"/>
                  </a:schemeClr>
                </a:solidFill>
              </a:rPr>
              <a:t>Oddział II NIEDŻWIADKI 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</a:rPr>
              <a:t>3-latki, integracyjny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600" dirty="0">
                <a:solidFill>
                  <a:schemeClr val="bg2">
                    <a:lumMod val="25000"/>
                  </a:schemeClr>
                </a:solidFill>
              </a:rPr>
              <a:t>Nauczycielki wychowania przedszkolnego/wychowawcy: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A. Dzięgielewska, S. Motylewska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M. Kwestarz- nauczyciel współorganizujący kształcenie integracyjne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1700" dirty="0">
                <a:solidFill>
                  <a:schemeClr val="bg2">
                    <a:lumMod val="25000"/>
                  </a:schemeClr>
                </a:solidFill>
              </a:rPr>
              <a:t>A. Wróbel- woźna</a:t>
            </a:r>
          </a:p>
          <a:p>
            <a:pPr marL="571500" indent="-57150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2600" b="1" dirty="0">
                <a:solidFill>
                  <a:schemeClr val="bg2">
                    <a:lumMod val="25000"/>
                  </a:schemeClr>
                </a:solidFill>
              </a:rPr>
              <a:t>Oddział III JEŻYKI </a:t>
            </a:r>
            <a:r>
              <a:rPr lang="pl-PL" sz="2600" dirty="0">
                <a:solidFill>
                  <a:schemeClr val="bg2">
                    <a:lumMod val="25000"/>
                  </a:schemeClr>
                </a:solidFill>
              </a:rPr>
              <a:t>6-latki, integracyjny,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nauczycielki wychowania przedszkolnego /wychowawcy:</a:t>
            </a: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900" dirty="0">
                <a:solidFill>
                  <a:schemeClr val="bg2">
                    <a:lumMod val="25000"/>
                  </a:schemeClr>
                </a:solidFill>
              </a:rPr>
              <a:t>A. Michalska, K. </a:t>
            </a:r>
            <a:r>
              <a:rPr lang="pl-PL" sz="1900" dirty="0" err="1">
                <a:solidFill>
                  <a:schemeClr val="bg2">
                    <a:lumMod val="25000"/>
                  </a:schemeClr>
                </a:solidFill>
              </a:rPr>
              <a:t>Sianoszek</a:t>
            </a:r>
            <a:endParaRPr lang="pl-PL" sz="19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E. Sujkowska- Wasilewska- nauczyciel współorganizujący kształcenie integracyjne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1800" dirty="0">
                <a:solidFill>
                  <a:schemeClr val="bg2">
                    <a:lumMod val="25000"/>
                  </a:schemeClr>
                </a:solidFill>
              </a:rPr>
              <a:t>I. Zalewska- woźna, K. Jaźwińska- pomoc nauczyciela</a:t>
            </a:r>
          </a:p>
          <a:p>
            <a:pPr marL="273050" indent="-273050" fontAlgn="auto">
              <a:buClr>
                <a:schemeClr val="accent6">
                  <a:lumMod val="75000"/>
                </a:schemeClr>
              </a:buClr>
              <a:buFont typeface="Wingdings 3" pitchFamily="18" charset="2"/>
              <a:buChar char=""/>
              <a:defRPr/>
            </a:pPr>
            <a:endParaRPr lang="pl-PL" sz="2600" dirty="0"/>
          </a:p>
        </p:txBody>
      </p:sp>
      <p:sp>
        <p:nvSpPr>
          <p:cNvPr id="50178" name="AutoShape 2" descr="Znalezione obrazy dla zapytania gify kolorowe cyfra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0180" name="AutoShape 4" descr="Znalezione obrazy dla zapytania gify kolorowe cyfra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E4745A-A14C-0D78-C6BA-944074A4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6798734" cy="1303867"/>
          </a:xfrm>
        </p:spPr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OGRÓD PIĘCIU ZMYSŁÓW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C5BA3A-C42F-9432-6FC2-0F1251EC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06501"/>
            <a:ext cx="7632848" cy="438679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Punkt dydaktyczny dofinansowany ze środków </a:t>
            </a:r>
            <a:r>
              <a:rPr lang="pl-PL" dirty="0" err="1"/>
              <a:t>WFOŚiGW</a:t>
            </a:r>
            <a:r>
              <a:rPr lang="pl-PL" dirty="0"/>
              <a:t>         w Łodzi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Głównym założeniem edukacyjnym punktu jest </a:t>
            </a:r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poznawanie przyrody poprzez pięć zmysłów: wzrok, dotyk, słuch, węch, smak. 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Przyroda bowiem proponuje nam wiele możliwości poznania jej właśnie od tej strony.</a:t>
            </a:r>
            <a:br>
              <a:rPr lang="pl-PL" dirty="0"/>
            </a:b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Dzieci w poszczególnych częściach punktu będą chłonąć naturę zmysłami.</a:t>
            </a:r>
          </a:p>
          <a:p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Zajęcia w punkcie dydaktycznym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odbywać się będą w formie edukacyjnych zajęć terenowych dla dzieci ze wszystkich grup wiekowych w przedszkolu w okresie 01.09.2023- 31.12.2023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2BED3F-9020-16FD-2C6E-C14ED15F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188640"/>
            <a:ext cx="1340236" cy="143291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2645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E4745A-A14C-0D78-C6BA-944074A4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28" y="404664"/>
            <a:ext cx="6798734" cy="1303867"/>
          </a:xfrm>
        </p:spPr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OGRÓD PIĘCIU ZMYSŁÓW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C5BA3A-C42F-9432-6FC2-0F1251EC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38679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Proponowane zagadnienia programowe/tematy zajęć w punkcie dydaktycznym: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Coś słyszę, coś czuję, coś widzę- zjawiska atmosferyczne czterech pór roku.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Rośliny czterech pór roku w naszym ogrodzie.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Owady- mieszkańcy naszego ogrodu- zobacz, posłuchaj, dotknij, chroń.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Mały hodowca- co wyhodujemy chętnie posmakujemy i zjemy.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Poznaję ogród pięciu zmysłów.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Dendrofon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właściwości rezonansowe drewna.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Kolorowe obserwacje fauny i flory.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Kto to taki- słyszę ptaki.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Przyrodę pod świerkami poznajemy wszystkimi zmysłami- zajęcia otwarte dla rodziców.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BAABF78-D590-827B-21A4-E61E65E1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62" y="191639"/>
            <a:ext cx="1426588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3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 idx="4294967295"/>
          </p:nvPr>
        </p:nvSpPr>
        <p:spPr>
          <a:xfrm>
            <a:off x="1079500" y="476672"/>
            <a:ext cx="6985000" cy="1143000"/>
          </a:xfrm>
        </p:spPr>
        <p:txBody>
          <a:bodyPr lIns="45720" rIns="45720"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800" b="1" dirty="0">
                <a:solidFill>
                  <a:schemeClr val="accent3">
                    <a:lumMod val="50000"/>
                  </a:schemeClr>
                </a:solidFill>
              </a:rPr>
              <a:t>PREZENTACJA I PROMOCJA PRZEDSZKOLA W ŚRODOWISKU LOKALNYM I SZERSZYM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4294967295"/>
          </p:nvPr>
        </p:nvSpPr>
        <p:spPr>
          <a:xfrm>
            <a:off x="484343" y="1619672"/>
            <a:ext cx="8226425" cy="4680520"/>
          </a:xfrm>
        </p:spPr>
        <p:txBody>
          <a:bodyPr rtlCol="0">
            <a:normAutofit fontScale="77500" lnSpcReduction="20000"/>
          </a:bodyPr>
          <a:lstStyle/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Strona internetowa przedszkola </a:t>
            </a:r>
            <a:r>
              <a:rPr lang="pl-PL" sz="2800" b="1" dirty="0">
                <a:solidFill>
                  <a:srgbClr val="FF0000"/>
                </a:solidFill>
              </a:rPr>
              <a:t>p6lowicz.wikom.pl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Kronika przedszkolna.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Współpraca z lokalną prasą i portalami internetowymi.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Udział przedszkolaków w konkursach i festiwalach.</a:t>
            </a:r>
          </a:p>
          <a:p>
            <a:pPr marL="102870" indent="0" fontAlgn="auto">
              <a:buClr>
                <a:srgbClr val="002060"/>
              </a:buClr>
              <a:buNone/>
              <a:defRPr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KORZYSTANIE Z PLACU ZABAW</a:t>
            </a:r>
          </a:p>
          <a:p>
            <a:pPr marL="102870" indent="0" fontAlgn="auto">
              <a:buClr>
                <a:srgbClr val="002060"/>
              </a:buClr>
              <a:buNone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W każdej chwili dziecko może skorzystać z przedszkolnego placu zabaw ale </a:t>
            </a:r>
            <a:r>
              <a:rPr lang="pl-PL" sz="2800" b="1" dirty="0">
                <a:solidFill>
                  <a:srgbClr val="FF0000"/>
                </a:solidFill>
              </a:rPr>
              <a:t>zawsze pod opieką osoby dorosłej. </a:t>
            </a:r>
          </a:p>
          <a:p>
            <a:pPr marL="102870" indent="0" fontAlgn="auto">
              <a:buClr>
                <a:srgbClr val="002060"/>
              </a:buClr>
              <a:buNone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Jeśli dziecko rano lub po odebraniu z przedszkola chce skorzystać           z urządzeń terenowych- </a:t>
            </a:r>
            <a:r>
              <a:rPr lang="pl-PL" sz="2800" b="1" dirty="0">
                <a:solidFill>
                  <a:srgbClr val="FF0000"/>
                </a:solidFill>
              </a:rPr>
              <a:t>OSOBA DOROSŁA MUSI BYĆ TAM RAZEM Z NIM.</a:t>
            </a:r>
          </a:p>
          <a:p>
            <a:pPr marL="102870" indent="0" fontAlgn="auto">
              <a:buClr>
                <a:srgbClr val="002060"/>
              </a:buClr>
              <a:buNone/>
              <a:defRPr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Regulamin Placu Zabaw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dostępny jest na drzwiach wejściowych do przedszkola oraz na oknie przy wejściu na plac zabaw od strony ulicy </a:t>
            </a:r>
            <a:r>
              <a:rPr lang="pl-PL" sz="2800" dirty="0" err="1">
                <a:solidFill>
                  <a:schemeClr val="accent1">
                    <a:lumMod val="75000"/>
                  </a:schemeClr>
                </a:solidFill>
              </a:rPr>
              <a:t>Katarzynów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02870" indent="0" fontAlgn="auto">
              <a:buClr>
                <a:srgbClr val="002060"/>
              </a:buClr>
              <a:buNone/>
              <a:defRPr/>
            </a:pP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indent="-182880" fontAlgn="auto">
              <a:buClr>
                <a:srgbClr val="002060"/>
              </a:buClr>
              <a:buNone/>
              <a:defRPr/>
            </a:pP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6386" name="AutoShape 2" descr="Znalezione obrazy dla zapytania plansze cyfra 6"/>
          <p:cNvSpPr>
            <a:spLocks noChangeAspect="1" noChangeArrowheads="1"/>
          </p:cNvSpPr>
          <p:nvPr/>
        </p:nvSpPr>
        <p:spPr bwMode="auto">
          <a:xfrm>
            <a:off x="155575" y="-1020763"/>
            <a:ext cx="22574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46" name="AutoShape 2" descr="Lawenda w&amp;aogon;skolistna Mrozoodporna &amp;Lstrok;adne sadzonki!! 7382096480 - Allegr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 idx="4294967295"/>
          </p:nvPr>
        </p:nvSpPr>
        <p:spPr>
          <a:xfrm>
            <a:off x="611560" y="541338"/>
            <a:ext cx="6985000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800" b="1" dirty="0">
                <a:solidFill>
                  <a:schemeClr val="accent3">
                    <a:lumMod val="50000"/>
                  </a:schemeClr>
                </a:solidFill>
              </a:rPr>
              <a:t>KONTAKTY Z RODZICAMI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4294967295"/>
          </p:nvPr>
        </p:nvSpPr>
        <p:spPr>
          <a:xfrm>
            <a:off x="885567" y="1484784"/>
            <a:ext cx="8226425" cy="4497387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OSOBISTY KONTAKT W PRZEDSZKOLU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EDZIENNIK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OGŁOSZENIA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SPOTKANIA INTEGRACYJNE, ZAJĘCIA OTWARTE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ZEBRANIE Z RODZICAMI</a:t>
            </a:r>
          </a:p>
          <a:p>
            <a:pPr indent="-182880" fontAlgn="auto">
              <a:buClr>
                <a:srgbClr val="002060"/>
              </a:buClr>
              <a:buNone/>
              <a:defRPr/>
            </a:pP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6386" name="AutoShape 2" descr="Znalezione obrazy dla zapytania plansze cyfra 6"/>
          <p:cNvSpPr>
            <a:spLocks noChangeAspect="1" noChangeArrowheads="1"/>
          </p:cNvSpPr>
          <p:nvPr/>
        </p:nvSpPr>
        <p:spPr bwMode="auto">
          <a:xfrm>
            <a:off x="155575" y="-1020763"/>
            <a:ext cx="22574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46" name="AutoShape 2" descr="Lawenda w&amp;aogon;skolistna Mrozoodporna &amp;Lstrok;adne sadzonki!! 7382096480 - Allegr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26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 idx="4294967295"/>
          </p:nvPr>
        </p:nvSpPr>
        <p:spPr>
          <a:xfrm>
            <a:off x="611560" y="541338"/>
            <a:ext cx="7272808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800" b="1" dirty="0">
                <a:solidFill>
                  <a:srgbClr val="0070C0"/>
                </a:solidFill>
              </a:rPr>
              <a:t>ZASADY KORZYSTANIA Z E-DZIENNIKA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4294967295"/>
          </p:nvPr>
        </p:nvSpPr>
        <p:spPr>
          <a:xfrm>
            <a:off x="885567" y="1484784"/>
            <a:ext cx="7502857" cy="4497387"/>
          </a:xfrm>
        </p:spPr>
        <p:txBody>
          <a:bodyPr rtlCol="0">
            <a:normAutofit fontScale="85000" lnSpcReduction="20000"/>
          </a:bodyPr>
          <a:lstStyle/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Rodzic dostaje tzw. wiadomość powitalną na maila, którego podał w dokumentach rekrutacyjnych.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WAŻNE- wiadomość powitalna „wpada” w najbardziej niespodziewane foldery na poczcie elektronicznej np. oferty, społeczności, SPAM.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Zakładamy konto wg kolejności poleceń w wiadomości powitalnej.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Hasło do konta musimy zmieniać co 30 dni.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Korzystamy z kontaktów z nauczycielami za pomocą poczty w e-dzienniku- możemy napisać wiadomość do dyrektora przedszkola oraz do każdego nauczyciela w przedszkolu a także do sekretariatu.</a:t>
            </a:r>
          </a:p>
          <a:p>
            <a:pPr indent="-182880" fontAlgn="auto"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indent="-182880" fontAlgn="auto">
              <a:buClr>
                <a:srgbClr val="002060"/>
              </a:buClr>
              <a:buNone/>
              <a:defRPr/>
            </a:pP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6386" name="AutoShape 2" descr="Znalezione obrazy dla zapytania plansze cyfra 6"/>
          <p:cNvSpPr>
            <a:spLocks noChangeAspect="1" noChangeArrowheads="1"/>
          </p:cNvSpPr>
          <p:nvPr/>
        </p:nvSpPr>
        <p:spPr bwMode="auto">
          <a:xfrm>
            <a:off x="155575" y="-1020763"/>
            <a:ext cx="22574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46" name="AutoShape 2" descr="Lawenda w&amp;aogon;skolistna Mrozoodporna &amp;Lstrok;adne sadzonki!! 7382096480 - Allegr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97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 idx="4294967295"/>
          </p:nvPr>
        </p:nvSpPr>
        <p:spPr>
          <a:xfrm>
            <a:off x="611560" y="229208"/>
            <a:ext cx="7416824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800" b="1" dirty="0">
                <a:solidFill>
                  <a:srgbClr val="0070C0"/>
                </a:solidFill>
              </a:rPr>
              <a:t>ZASADY KORZYSTANIA Z E-DZIENNIKA</a:t>
            </a:r>
          </a:p>
        </p:txBody>
      </p:sp>
      <p:sp>
        <p:nvSpPr>
          <p:cNvPr id="16386" name="AutoShape 2" descr="Znalezione obrazy dla zapytania plansze cyfra 6"/>
          <p:cNvSpPr>
            <a:spLocks noChangeAspect="1" noChangeArrowheads="1"/>
          </p:cNvSpPr>
          <p:nvPr/>
        </p:nvSpPr>
        <p:spPr bwMode="auto">
          <a:xfrm>
            <a:off x="155575" y="-1020763"/>
            <a:ext cx="22574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46" name="AutoShape 2" descr="Lawenda w&amp;aogon;skolistna Mrozoodporna &amp;Lstrok;adne sadzonki!! 7382096480 - Allegr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8AC7D9-244F-6C2E-7365-F364A41953E4}"/>
              </a:ext>
            </a:extLst>
          </p:cNvPr>
          <p:cNvSpPr txBox="1"/>
          <p:nvPr/>
        </p:nvSpPr>
        <p:spPr>
          <a:xfrm>
            <a:off x="616152" y="993708"/>
            <a:ext cx="7200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ADRES STRONY LOGOWANIA </a:t>
            </a:r>
          </a:p>
          <a:p>
            <a:r>
              <a:rPr lang="pl-PL" sz="2800" dirty="0"/>
              <a:t>DO E-DZIENNIKA</a:t>
            </a:r>
          </a:p>
          <a:p>
            <a:r>
              <a:rPr lang="pl-PL" sz="2800" dirty="0"/>
              <a:t>Bardzo ważna jest nazwa miasta na końcu adresu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https://uonetplus.vulcan.net.pl/lowicz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2726961-A598-C8A7-8F94-95BF5B685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083310"/>
            <a:ext cx="5256584" cy="35454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25369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43608" y="3212976"/>
            <a:ext cx="6629400" cy="1825625"/>
          </a:xfrm>
        </p:spPr>
        <p:txBody>
          <a:bodyPr lIns="45720" tIns="0" rIns="45720" bIns="0"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20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Dziękuję za uwagę!</a:t>
            </a:r>
          </a:p>
        </p:txBody>
      </p:sp>
      <p:sp>
        <p:nvSpPr>
          <p:cNvPr id="2048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339752" y="4002571"/>
            <a:ext cx="7304087" cy="1058862"/>
          </a:xfrm>
        </p:spPr>
        <p:txBody>
          <a:bodyPr lIns="45720" tIns="0" rIns="45720" bIns="0" anchor="b"/>
          <a:lstStyle/>
          <a:p>
            <a:pPr marL="0" indent="0">
              <a:buFont typeface="Wingdings" pitchFamily="2" charset="2"/>
              <a:buNone/>
            </a:pP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Emilia Żebrowska dyrektor przedszkola</a:t>
            </a:r>
          </a:p>
        </p:txBody>
      </p:sp>
      <p:sp>
        <p:nvSpPr>
          <p:cNvPr id="20487" name="AutoShape 7" descr="Znalezione obrazy dla zapytania gify jesienne li&amp;sacute;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9" name="AutoShape 9" descr="Znalezione obrazy dla zapytania gify jesienne li&amp;sacute;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91" name="AutoShape 11" descr="Znalezione obrazy dla zapytania gify jesienne li&amp;sacute;cie"/>
          <p:cNvSpPr>
            <a:spLocks noChangeAspect="1" noChangeArrowheads="1"/>
          </p:cNvSpPr>
          <p:nvPr/>
        </p:nvSpPr>
        <p:spPr bwMode="auto">
          <a:xfrm>
            <a:off x="155575" y="-1317625"/>
            <a:ext cx="3400425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93" name="AutoShape 13" descr="Znalezione obrazy dla zapytania gify jesienne li&amp;sacute;cie"/>
          <p:cNvSpPr>
            <a:spLocks noChangeAspect="1" noChangeArrowheads="1"/>
          </p:cNvSpPr>
          <p:nvPr/>
        </p:nvSpPr>
        <p:spPr bwMode="auto">
          <a:xfrm>
            <a:off x="155575" y="-1317625"/>
            <a:ext cx="3400425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95" name="AutoShape 15" descr="Znalezione obrazy dla zapytania gify jesienne li&amp;sacute;cie"/>
          <p:cNvSpPr>
            <a:spLocks noChangeAspect="1" noChangeArrowheads="1"/>
          </p:cNvSpPr>
          <p:nvPr/>
        </p:nvSpPr>
        <p:spPr bwMode="auto">
          <a:xfrm>
            <a:off x="155575" y="-1317625"/>
            <a:ext cx="3400425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8" name="AutoShape 2" descr="Lawenda - w&amp;lstrok;a&amp;sacute;ciwo&amp;sacute;ci i zastosowanie ro&amp;sacute;l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Lawenda dobra na stres i nie tylko - prozdrowotna ro&amp;sacute;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 idx="4294967295"/>
          </p:nvPr>
        </p:nvSpPr>
        <p:spPr>
          <a:xfrm>
            <a:off x="458787" y="260648"/>
            <a:ext cx="8226425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3600" dirty="0">
                <a:solidFill>
                  <a:schemeClr val="accent4">
                    <a:lumMod val="75000"/>
                  </a:schemeClr>
                </a:solidFill>
              </a:rPr>
              <a:t>Oddziały w roku szkolnym 2023/2024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4294967295"/>
          </p:nvPr>
        </p:nvSpPr>
        <p:spPr>
          <a:xfrm>
            <a:off x="683568" y="1196752"/>
            <a:ext cx="8226425" cy="5111750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800" b="1" dirty="0">
                <a:solidFill>
                  <a:schemeClr val="tx1"/>
                </a:solidFill>
              </a:rPr>
              <a:t>Oddział IV MRÓWECZKI </a:t>
            </a:r>
            <a:r>
              <a:rPr lang="pl-PL" sz="2600" b="1" dirty="0">
                <a:solidFill>
                  <a:schemeClr val="accent4">
                    <a:lumMod val="75000"/>
                  </a:schemeClr>
                </a:solidFill>
              </a:rPr>
              <a:t>3,4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</a:rPr>
              <a:t>-latki, integracyjny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200" b="1" dirty="0">
                <a:solidFill>
                  <a:schemeClr val="accent4">
                    <a:lumMod val="75000"/>
                  </a:schemeClr>
                </a:solidFill>
              </a:rPr>
              <a:t>Nauczycielki wychowania przedszkolnego/wychowawcy: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2000" dirty="0">
                <a:solidFill>
                  <a:schemeClr val="accent4">
                    <a:lumMod val="75000"/>
                  </a:schemeClr>
                </a:solidFill>
              </a:rPr>
              <a:t>Olczak, E. Sznicer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2000" dirty="0">
                <a:solidFill>
                  <a:schemeClr val="accent4">
                    <a:lumMod val="75000"/>
                  </a:schemeClr>
                </a:solidFill>
              </a:rPr>
              <a:t>M. </a:t>
            </a:r>
            <a:r>
              <a:rPr lang="pl-PL" sz="2000" dirty="0" err="1">
                <a:solidFill>
                  <a:schemeClr val="accent4">
                    <a:lumMod val="75000"/>
                  </a:schemeClr>
                </a:solidFill>
              </a:rPr>
              <a:t>Taflińska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</a:rPr>
              <a:t>- nauczyciel współorganizujący kształcenie integracyjne</a:t>
            </a:r>
          </a:p>
          <a:p>
            <a:pPr marL="457200" indent="-45720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2100" dirty="0">
                <a:solidFill>
                  <a:schemeClr val="accent4">
                    <a:lumMod val="75000"/>
                  </a:schemeClr>
                </a:solidFill>
              </a:rPr>
              <a:t>D. Kopeć- woźna</a:t>
            </a:r>
          </a:p>
          <a:p>
            <a:pPr marL="514350" indent="-51435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2800" b="1" dirty="0">
                <a:solidFill>
                  <a:schemeClr val="tx1"/>
                </a:solidFill>
              </a:rPr>
              <a:t>Oddział V WIEWIÓRKI 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</a:rPr>
              <a:t>5,6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</a:rPr>
              <a:t>-latki, integracyjny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200" b="1" dirty="0">
                <a:solidFill>
                  <a:schemeClr val="accent4">
                    <a:lumMod val="75000"/>
                  </a:schemeClr>
                </a:solidFill>
              </a:rPr>
              <a:t>Nauczycielki wychowania przedszkolnego/wychowawcy: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900" dirty="0">
                <a:solidFill>
                  <a:schemeClr val="accent4">
                    <a:lumMod val="75000"/>
                  </a:schemeClr>
                </a:solidFill>
              </a:rPr>
              <a:t>J. Kozioł, D. Kosiorek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900" dirty="0">
                <a:solidFill>
                  <a:schemeClr val="accent4">
                    <a:lumMod val="75000"/>
                  </a:schemeClr>
                </a:solidFill>
              </a:rPr>
              <a:t>A. Kolos- nauczyciel współorganizujący kształcenie integracyjne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900" dirty="0">
                <a:solidFill>
                  <a:schemeClr val="accent4">
                    <a:lumMod val="75000"/>
                  </a:schemeClr>
                </a:solidFill>
              </a:rPr>
              <a:t>M. Szustak- woźna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800" b="1" dirty="0">
                <a:solidFill>
                  <a:schemeClr val="tx1"/>
                </a:solidFill>
              </a:rPr>
              <a:t>Oddział VI SÓWKI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600" dirty="0">
                <a:solidFill>
                  <a:schemeClr val="accent4">
                    <a:lumMod val="75000"/>
                  </a:schemeClr>
                </a:solidFill>
              </a:rPr>
              <a:t>4,5-latki, integracyjny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Nauczycielki wychowania przedszkolnego/wychowawcy: 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A. Kunicka, A. Olczak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A. </a:t>
            </a:r>
            <a:r>
              <a:rPr lang="pl-PL" sz="1800" dirty="0" err="1">
                <a:solidFill>
                  <a:schemeClr val="accent4">
                    <a:lumMod val="75000"/>
                  </a:schemeClr>
                </a:solidFill>
              </a:rPr>
              <a:t>Strugińska</a:t>
            </a: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- nauczyciel współorganizujący kształcenie integracyjne</a:t>
            </a:r>
          </a:p>
          <a:p>
            <a:pPr marL="514350" indent="-51435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</a:rPr>
              <a:t>I. Zalewska- woźna</a:t>
            </a:r>
          </a:p>
          <a:p>
            <a:pPr marL="273050" indent="-273050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48130" name="AutoShape 2" descr="Znalezione obrazy dla zapytania gify kolorowe cyfra 6"/>
          <p:cNvSpPr>
            <a:spLocks noChangeAspect="1" noChangeArrowheads="1"/>
          </p:cNvSpPr>
          <p:nvPr/>
        </p:nvSpPr>
        <p:spPr bwMode="auto">
          <a:xfrm>
            <a:off x="155575" y="-2400300"/>
            <a:ext cx="516255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8132" name="AutoShape 4" descr="Znalezione obrazy dla zapytania gify kolorowe cyfra 6"/>
          <p:cNvSpPr>
            <a:spLocks noChangeAspect="1" noChangeArrowheads="1"/>
          </p:cNvSpPr>
          <p:nvPr/>
        </p:nvSpPr>
        <p:spPr bwMode="auto">
          <a:xfrm>
            <a:off x="155575" y="-2400300"/>
            <a:ext cx="516255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76672"/>
            <a:ext cx="6480720" cy="1143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b="1" dirty="0">
                <a:solidFill>
                  <a:srgbClr val="7030A0"/>
                </a:solidFill>
              </a:rPr>
              <a:t>Nauczyciele specjaliści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7776864" cy="4032448"/>
          </a:xfrm>
        </p:spPr>
        <p:txBody>
          <a:bodyPr rtlCol="0">
            <a:normAutofit/>
          </a:bodyPr>
          <a:lstStyle/>
          <a:p>
            <a:pPr marL="45720" indent="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Psycholog-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Justyna </a:t>
            </a:r>
            <a:r>
              <a:rPr lang="pl-PL" sz="2400" b="1" dirty="0" err="1">
                <a:solidFill>
                  <a:schemeClr val="accent5">
                    <a:lumMod val="75000"/>
                  </a:schemeClr>
                </a:solidFill>
              </a:rPr>
              <a:t>Matyaszek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pl-PL" sz="2400" b="1" dirty="0" err="1">
                <a:solidFill>
                  <a:schemeClr val="accent5">
                    <a:lumMod val="75000"/>
                  </a:schemeClr>
                </a:solidFill>
              </a:rPr>
              <a:t>Dubielak</a:t>
            </a:r>
            <a:endParaRPr lang="pl-PL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Logopeda-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 Paulina </a:t>
            </a:r>
            <a:r>
              <a:rPr lang="pl-PL" sz="2400" b="1" dirty="0" err="1">
                <a:solidFill>
                  <a:schemeClr val="accent5">
                    <a:lumMod val="75000"/>
                  </a:schemeClr>
                </a:solidFill>
              </a:rPr>
              <a:t>Palecka</a:t>
            </a:r>
            <a:endParaRPr lang="pl-PL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Terapeuta integracji sensorycznej- 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Daniel Kosiorek</a:t>
            </a:r>
          </a:p>
          <a:p>
            <a:pPr marL="45720" indent="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Terapeuta integracji sensorycznej-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Anna Dzięgielewska</a:t>
            </a:r>
            <a:endParaRPr lang="pl-PL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Muzykoterapeuta-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 Karina </a:t>
            </a:r>
            <a:r>
              <a:rPr lang="pl-PL" sz="2400" b="1" dirty="0" err="1">
                <a:solidFill>
                  <a:schemeClr val="accent5">
                    <a:lumMod val="75000"/>
                  </a:schemeClr>
                </a:solidFill>
              </a:rPr>
              <a:t>Sędkowska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- Staszewska</a:t>
            </a:r>
          </a:p>
          <a:p>
            <a:pPr marL="45720" indent="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Terapeuta pedagogiczny/Pedagog specjalny-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 Jolanta Rybus</a:t>
            </a:r>
          </a:p>
          <a:p>
            <a:pPr marL="45720" indent="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Terapeuta pedagogiczny-</a:t>
            </a: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 Małgorzata Lewandowska- Smółka</a:t>
            </a:r>
          </a:p>
          <a:p>
            <a:pPr marL="160020" indent="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082" name="AutoShape 2" descr="Znalezione obrazy dla zapytania szóstka"/>
          <p:cNvSpPr>
            <a:spLocks noChangeAspect="1" noChangeArrowheads="1"/>
          </p:cNvSpPr>
          <p:nvPr/>
        </p:nvSpPr>
        <p:spPr bwMode="auto">
          <a:xfrm>
            <a:off x="155575" y="-1203325"/>
            <a:ext cx="2466975" cy="2514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6084" name="AutoShape 4" descr="Znalezione obrazy dla zapytania szóstka"/>
          <p:cNvSpPr>
            <a:spLocks noChangeAspect="1" noChangeArrowheads="1"/>
          </p:cNvSpPr>
          <p:nvPr/>
        </p:nvSpPr>
        <p:spPr bwMode="auto">
          <a:xfrm>
            <a:off x="155575" y="-1203325"/>
            <a:ext cx="2466975" cy="2514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8788" y="404664"/>
            <a:ext cx="8226425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Ważne dla Rodziców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755576" y="1340768"/>
            <a:ext cx="3657600" cy="5568950"/>
          </a:xfrm>
        </p:spPr>
        <p:txBody>
          <a:bodyPr rtlCol="0">
            <a:noAutofit/>
          </a:bodyPr>
          <a:lstStyle/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000" dirty="0"/>
              <a:t>Realizacja podstawy 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000" dirty="0"/>
              <a:t>programowej- </a:t>
            </a:r>
            <a:r>
              <a:rPr lang="pl-PL" sz="2000" b="1" dirty="0"/>
              <a:t>8.00-13.00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Godziny posiłków: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8.30- śniadanie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12.00- obiad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14.00- podwieczorek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endParaRPr lang="pl-PL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Godziny posiłków w o. VI: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9.00- śniadanie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12.00- obiad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14.00- podwieczorek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4572000" y="1412776"/>
            <a:ext cx="3657600" cy="4896544"/>
          </a:xfrm>
        </p:spPr>
        <p:txBody>
          <a:bodyPr rtlCol="0">
            <a:normAutofit fontScale="25000" lnSpcReduction="20000"/>
          </a:bodyPr>
          <a:lstStyle/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b="1" dirty="0"/>
              <a:t>Odpoczynek poobiedni: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b="1" dirty="0"/>
              <a:t>Gr. II- </a:t>
            </a:r>
            <a:r>
              <a:rPr lang="pl-PL" sz="8000" dirty="0"/>
              <a:t>dzieci odpoczywają    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dirty="0"/>
              <a:t>na łóżeczkach.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8000" b="1" dirty="0"/>
              <a:t>Gr. I, III, IV, V, VI-                      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8000" dirty="0"/>
              <a:t>dzieci słuchają bajek czytanych 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8000" dirty="0"/>
              <a:t>przez nauczyciela 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8000" dirty="0"/>
              <a:t>PN, WT, CZW, 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8000" dirty="0"/>
              <a:t>dzieci słuchają muzyki 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8000" dirty="0"/>
              <a:t>relaksacyjnej ŚR,  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8000" dirty="0"/>
              <a:t>dzieci oglądają bajki PT.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sz="2000" b="1" dirty="0"/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b="1" dirty="0"/>
              <a:t>Opłaty za korzystanie 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b="1" dirty="0"/>
              <a:t>z wyżywienia: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dirty="0"/>
              <a:t>Całodzienne wyżywienie</a:t>
            </a:r>
            <a:r>
              <a:rPr lang="pl-PL" sz="8000" b="1" dirty="0"/>
              <a:t>- 10,00 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b="1" dirty="0"/>
              <a:t>zł. </a:t>
            </a:r>
            <a:r>
              <a:rPr lang="pl-PL" sz="8000" dirty="0"/>
              <a:t>w tym: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dirty="0"/>
              <a:t>śniadanie- </a:t>
            </a:r>
            <a:r>
              <a:rPr lang="pl-PL" sz="8000" b="1" dirty="0"/>
              <a:t>3,00 zł.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dirty="0"/>
              <a:t>obiad-</a:t>
            </a:r>
            <a:r>
              <a:rPr lang="pl-PL" sz="8000" b="1" dirty="0"/>
              <a:t> 5,00 zł.</a:t>
            </a:r>
          </a:p>
          <a:p>
            <a:pPr marL="45720" indent="0" fontAlgn="auto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8000" dirty="0"/>
              <a:t>podwieczorek</a:t>
            </a:r>
            <a:r>
              <a:rPr lang="pl-PL" sz="8000" b="1" dirty="0"/>
              <a:t>- 2,00 zł.</a:t>
            </a:r>
          </a:p>
          <a:p>
            <a:pPr marL="45720" indent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  <a:p>
            <a:pPr marL="45720" indent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  <a:p>
            <a:pPr marL="45720" indent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  <a:p>
            <a:pPr marL="45720" indent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  <a:p>
            <a:pPr marL="45720" indent="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40962" name="AutoShape 2" descr="Lawenda w Doniczce. Czy Lawenda na Balkonie to Dobry Pomys&amp;lstrok;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4" name="AutoShape 4" descr="Lawenda w Doniczce. Czy Lawenda na Balkonie to Dobry Pomys&amp;lstrok;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8787" y="476672"/>
            <a:ext cx="8226425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Ważne dla Rodziców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770731" y="1340768"/>
            <a:ext cx="4030663" cy="4497387"/>
          </a:xfrm>
        </p:spPr>
        <p:txBody>
          <a:bodyPr rtlCol="0">
            <a:normAutofit/>
          </a:bodyPr>
          <a:lstStyle/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sz="2000" b="1" dirty="0"/>
              <a:t>Świadczenia przedszkola            </a:t>
            </a:r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sz="2000" b="1" dirty="0"/>
              <a:t>w zakresie usług edukacyjnych </a:t>
            </a:r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sz="2000" b="1" dirty="0"/>
              <a:t>są bezpłatne </a:t>
            </a:r>
            <a:r>
              <a:rPr lang="pl-PL" sz="2000" dirty="0"/>
              <a:t>(10 g.). </a:t>
            </a:r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sz="2000" dirty="0"/>
              <a:t>11 godz. płatna 1,00 zł.</a:t>
            </a:r>
            <a:endParaRPr lang="pl-PL" sz="2000" b="1" dirty="0"/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endParaRPr lang="pl-PL" sz="2000" b="1" dirty="0"/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sz="2000" b="1" dirty="0"/>
              <a:t>Opłaty na potrzeby Rady Rodziców:</a:t>
            </a:r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sz="2000" dirty="0"/>
              <a:t>za jedno dziecko </a:t>
            </a:r>
            <a:r>
              <a:rPr lang="pl-PL" sz="2000" b="1" dirty="0"/>
              <a:t>30 zł</a:t>
            </a:r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sz="2000" dirty="0"/>
              <a:t>za drugie i kolejne dziecko </a:t>
            </a:r>
            <a:r>
              <a:rPr lang="pl-PL" sz="1600" b="1" dirty="0"/>
              <a:t>25 zł</a:t>
            </a:r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sz="2000" dirty="0"/>
              <a:t>(wpłata przez 10 miesięcy)</a:t>
            </a:r>
          </a:p>
        </p:txBody>
      </p:sp>
      <p:sp>
        <p:nvSpPr>
          <p:cNvPr id="922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4342607" y="1335460"/>
            <a:ext cx="4030662" cy="4497387"/>
          </a:xfrm>
        </p:spPr>
        <p:txBody>
          <a:bodyPr rtlCol="0">
            <a:normAutofit fontScale="85000" lnSpcReduction="10000"/>
          </a:bodyPr>
          <a:lstStyle/>
          <a:p>
            <a:pPr marL="45720" indent="0" fontAlgn="auto"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dirty="0"/>
              <a:t>Ubezpieczenie PZU- </a:t>
            </a:r>
            <a:r>
              <a:rPr lang="pl-PL" sz="2800" b="1" dirty="0">
                <a:solidFill>
                  <a:srgbClr val="FF0000"/>
                </a:solidFill>
              </a:rPr>
              <a:t>30 zł./12.000 zł.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sz="2800" dirty="0">
                <a:solidFill>
                  <a:srgbClr val="FF0000"/>
                </a:solidFill>
              </a:rPr>
              <a:t>(składka jednorazowa dobrowolna)</a:t>
            </a:r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endParaRPr lang="pl-PL" dirty="0"/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dirty="0"/>
              <a:t>Wybory przedstawicieli do rady rodziców           </a:t>
            </a:r>
          </a:p>
          <a:p>
            <a:pPr marL="45720" indent="0" fontAlgn="auto">
              <a:spcBef>
                <a:spcPts val="0"/>
              </a:spcBef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dirty="0"/>
              <a:t>w grupach- </a:t>
            </a:r>
            <a:r>
              <a:rPr lang="pl-PL" b="1" dirty="0"/>
              <a:t>wybieramy                           1 przedstawiciela w głosowaniu tajnym na kartach do głosowania</a:t>
            </a:r>
          </a:p>
          <a:p>
            <a:pPr marL="45720" indent="0" fontAlgn="auto">
              <a:buClr>
                <a:srgbClr val="984204"/>
              </a:buClr>
              <a:buFont typeface="Georgia" pitchFamily="18" charset="0"/>
              <a:buNone/>
              <a:defRPr/>
            </a:pPr>
            <a:endParaRPr lang="pl-PL" dirty="0"/>
          </a:p>
          <a:p>
            <a:pPr marL="45720" indent="0" fontAlgn="auto">
              <a:buClr>
                <a:srgbClr val="984204"/>
              </a:buClr>
              <a:buFont typeface="Georgia" pitchFamily="18" charset="0"/>
              <a:buNone/>
              <a:defRPr/>
            </a:pPr>
            <a:r>
              <a:rPr lang="pl-PL" dirty="0"/>
              <a:t>Zebranie rady rodziców- </a:t>
            </a:r>
            <a:r>
              <a:rPr lang="pl-PL" b="1" dirty="0"/>
              <a:t>14 września 2023 r. (czwartek)   g. 16.00            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l-PL" sz="1600" dirty="0">
              <a:solidFill>
                <a:srgbClr val="FF3300"/>
              </a:solidFill>
            </a:endParaRPr>
          </a:p>
        </p:txBody>
      </p:sp>
      <p:sp>
        <p:nvSpPr>
          <p:cNvPr id="43010" name="AutoShape 2" descr="Znalezione obrazy dla zapytania sze&amp;sacute;&amp;cacute; gif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4" name="AutoShape 2" descr="Lawenda - w&amp;lstrok;a&amp;sacute;ciwo&amp;sacute;ci i zastosowanie | KalendarzRolnikow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86703" y="476672"/>
            <a:ext cx="8226425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Ważne dla Rodziców</a:t>
            </a:r>
          </a:p>
        </p:txBody>
      </p:sp>
      <p:sp>
        <p:nvSpPr>
          <p:cNvPr id="4" name="Prostokąt 3"/>
          <p:cNvSpPr/>
          <p:nvPr/>
        </p:nvSpPr>
        <p:spPr>
          <a:xfrm>
            <a:off x="929567" y="1480070"/>
            <a:ext cx="35274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cs typeface="Arial" pitchFamily="34" charset="0"/>
              </a:rPr>
              <a:t>Opłaty za przedszkole i składki na Radę Rodziców </a:t>
            </a:r>
            <a:r>
              <a:rPr lang="pl-PL" sz="2400" b="1" dirty="0">
                <a:latin typeface="+mn-lt"/>
                <a:cs typeface="Arial" pitchFamily="34" charset="0"/>
              </a:rPr>
              <a:t>regulują Państwo tylko i wyłącznie przelewem odpowiednio na konto przedszkola i konto Rady Rodziców. Proszę dokładnie spisywać   z rachunku tytuł przelewu, wpisać imię i nazwisko dziecka.</a:t>
            </a:r>
            <a:endParaRPr lang="pl-PL" sz="2400" dirty="0">
              <a:latin typeface="+mn-lt"/>
              <a:cs typeface="Arial" pitchFamily="34" charset="0"/>
            </a:endParaRPr>
          </a:p>
        </p:txBody>
      </p:sp>
      <p:sp>
        <p:nvSpPr>
          <p:cNvPr id="9" name="Symbol zastępczy zawartości 3"/>
          <p:cNvSpPr txBox="1">
            <a:spLocks/>
          </p:cNvSpPr>
          <p:nvPr/>
        </p:nvSpPr>
        <p:spPr>
          <a:xfrm>
            <a:off x="4547960" y="1497100"/>
            <a:ext cx="4104456" cy="21649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eorgia" pitchFamily="18" charset="0"/>
              <a:buNone/>
              <a:defRPr/>
            </a:pPr>
            <a:r>
              <a:rPr lang="pl-PL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Rachunki są naliczane i wkładane przez intendenta przedszkola do szafek indywidualnych w szatni.</a:t>
            </a:r>
          </a:p>
          <a:p>
            <a:pPr>
              <a:buFont typeface="Georgia" pitchFamily="18" charset="0"/>
              <a:buNone/>
              <a:defRPr/>
            </a:pPr>
            <a:r>
              <a:rPr lang="pl-P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Zgodnie z DEKLARACJĄ należności należy regulować do 20 każdego miesiąca.</a:t>
            </a:r>
          </a:p>
          <a:p>
            <a:pPr>
              <a:buFont typeface="Georgia" pitchFamily="18" charset="0"/>
              <a:buNone/>
              <a:defRPr/>
            </a:pPr>
            <a:endParaRPr lang="pl-PL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Font typeface="Georgia" pitchFamily="18" charset="0"/>
              <a:buNone/>
              <a:defRPr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687010" y="3482152"/>
            <a:ext cx="37444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Rodziców obowiązują godziny przychodzenia          i wychodzenia zawarte          w DEKLARACJI.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Aneksujemy zmianę godzin   i ilość posiłków.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Aneksujemy zmianę adresu.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6866" name="AutoShape 2" descr="Lawenda w&amp;aogon;skolistna Hidcote | Sadzonki wysy&amp;lstrok;amy kurierem, sklep online |  Internetowy sklep ogrodnic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0375" y="404664"/>
            <a:ext cx="8226425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Ważne dla Rodziców</a:t>
            </a:r>
          </a:p>
        </p:txBody>
      </p:sp>
      <p:sp>
        <p:nvSpPr>
          <p:cNvPr id="5" name="Prostokąt 4"/>
          <p:cNvSpPr/>
          <p:nvPr/>
        </p:nvSpPr>
        <p:spPr>
          <a:xfrm>
            <a:off x="863587" y="1196752"/>
            <a:ext cx="74168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endParaRPr lang="pl-PL" sz="2000" b="1" dirty="0">
              <a:solidFill>
                <a:srgbClr val="F664B7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800" b="1" dirty="0">
                <a:solidFill>
                  <a:srgbClr val="F664B7"/>
                </a:solidFill>
                <a:latin typeface="Arial" pitchFamily="34" charset="0"/>
                <a:cs typeface="Arial" pitchFamily="34" charset="0"/>
              </a:rPr>
              <a:t>GODZINY PRACY ODDZIAŁÓW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6.30- 15.30 gr. III JEŻYKI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7.00- 17.00 gr. I ZAJĄCZKI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7.30- 15.30 gr. II NIEDŹWIADKI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8.00- 16.00 gr. IV MRÓWECZKI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8.00- 15.00 gr. V WIEWIÓRKI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8.00- 15.00 gr. VI SÓWKI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endParaRPr lang="pl-PL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Lawenda w&amp;aogon;skolistna Hidcote | Sadzonki wysy&amp;lstrok;amy kurierem, sklep online |  Internetowy sklep ogrodnic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Lawenda w Doniczce. Czy Lawenda na Balkonie to Dobry Pomys&amp;lstrok;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2" name="AutoShape 6" descr="Lawenda w ogrodzie - sadzenie, uprawa i piel&amp;eogon;gnacja lawendy | ekologi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8787" y="260648"/>
            <a:ext cx="8226425" cy="1143000"/>
          </a:xfrm>
        </p:spPr>
        <p:txBody>
          <a:bodyPr lIns="45720" rIns="4572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Ważne dla Rodziców</a:t>
            </a:r>
          </a:p>
        </p:txBody>
      </p:sp>
      <p:sp>
        <p:nvSpPr>
          <p:cNvPr id="5" name="Prostokąt 4"/>
          <p:cNvSpPr/>
          <p:nvPr/>
        </p:nvSpPr>
        <p:spPr>
          <a:xfrm>
            <a:off x="863587" y="851612"/>
            <a:ext cx="74168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b="1" dirty="0">
                <a:solidFill>
                  <a:srgbClr val="F664B7"/>
                </a:solidFill>
                <a:latin typeface="Arial" pitchFamily="34" charset="0"/>
                <a:cs typeface="Arial" pitchFamily="34" charset="0"/>
              </a:rPr>
              <a:t>RANEK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6.30- wszystkie dzieci w gr. III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7.00-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 gr. III zabiera dzieci nauczycielka gr. I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(zabiera dzieci z gr. I i V)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7.30-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 gr. III zabiera dzieci nauczycielka gr. II (zabiera dzieci z gr. II i IV)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8.00- z gr. III nauczycielka z gr. VI zabiera swoje dzieci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8.00- z gr. I nauczycielka gr. V zabiera swoje dzieci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8.00- z gr. II nauczycielka gr. IV zabiera swoje dzieci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b="1" dirty="0">
                <a:solidFill>
                  <a:srgbClr val="F664B7"/>
                </a:solidFill>
                <a:latin typeface="Arial" pitchFamily="34" charset="0"/>
                <a:cs typeface="Arial" pitchFamily="34" charset="0"/>
              </a:rPr>
              <a:t>POPOŁUDNIE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15.00- gr. VI idzie do gr. II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15.00- gr. V idzie do gr. IV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15.30- gr. III idzie do gr. IV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15.30- gr. II idzie do gr. 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16.00- gr. IV idzie do gr. 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Do 17.00 wszystkie dzieci w gr. I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defRPr/>
            </a:pPr>
            <a:endParaRPr lang="pl-PL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Lawenda w&amp;aogon;skolistna Hidcote | Sadzonki wysy&amp;lstrok;amy kurierem, sklep online |  Internetowy sklep ogrodnic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Lawenda w Doniczce. Czy Lawenda na Balkonie to Dobry Pomys&amp;lstrok;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2" name="AutoShape 6" descr="Lawenda w ogrodzie - sadzenie, uprawa i piel&amp;eogon;gnacja lawendy | ekologi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073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TM02900743[[fn=Organiczny]]</Template>
  <TotalTime>1869</TotalTime>
  <Words>2639</Words>
  <Application>Microsoft Office PowerPoint</Application>
  <PresentationFormat>Pokaz na ekranie (4:3)</PresentationFormat>
  <Paragraphs>330</Paragraphs>
  <Slides>26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Calibri</vt:lpstr>
      <vt:lpstr>Garamond</vt:lpstr>
      <vt:lpstr>Georgia</vt:lpstr>
      <vt:lpstr>Roboto</vt:lpstr>
      <vt:lpstr>Wingdings</vt:lpstr>
      <vt:lpstr>Wingdings 3</vt:lpstr>
      <vt:lpstr>Organiczny</vt:lpstr>
      <vt:lpstr>  Przedszkole Integracyjne  nr 6 „Pod Świerkami”  w Łowiczu 11,12 września 2023 r. </vt:lpstr>
      <vt:lpstr>Oddziały w roku szkolnym 2023/2024</vt:lpstr>
      <vt:lpstr>Oddziały w roku szkolnym 2023/2024</vt:lpstr>
      <vt:lpstr>Nauczyciele specjaliści</vt:lpstr>
      <vt:lpstr>Ważne dla Rodziców</vt:lpstr>
      <vt:lpstr>Ważne dla Rodziców</vt:lpstr>
      <vt:lpstr>Ważne dla Rodziców</vt:lpstr>
      <vt:lpstr>Ważne dla Rodziców</vt:lpstr>
      <vt:lpstr>Ważne dla Rodziców</vt:lpstr>
      <vt:lpstr>Ważne dla Rodziców</vt:lpstr>
      <vt:lpstr>Ważne dla Rodziców</vt:lpstr>
      <vt:lpstr>Kalendarz roku szkolnego 2023/2024</vt:lpstr>
      <vt:lpstr>Kalendarz roku szkolnego 2023/2024</vt:lpstr>
      <vt:lpstr>Kalendarz roku szkolnego 2023/2024</vt:lpstr>
      <vt:lpstr>Kalendarz roku szkolnego 2023/2024</vt:lpstr>
      <vt:lpstr>Kalendarz roku szkolnego 2023/2024</vt:lpstr>
      <vt:lpstr>Kalendarz roku szkolnego 2023/2024</vt:lpstr>
      <vt:lpstr>Kalendarz roku szkolnego 2023/2024</vt:lpstr>
      <vt:lpstr>Oferta dodatkowa</vt:lpstr>
      <vt:lpstr>OGRÓD PIĘCIU ZMYSŁÓW</vt:lpstr>
      <vt:lpstr>OGRÓD PIĘCIU ZMYSŁÓW</vt:lpstr>
      <vt:lpstr>PREZENTACJA I PROMOCJA PRZEDSZKOLA W ŚRODOWISKU LOKALNYM I SZERSZYM</vt:lpstr>
      <vt:lpstr>KONTAKTY Z RODZICAMI</vt:lpstr>
      <vt:lpstr>ZASADY KORZYSTANIA Z E-DZIENNIKA</vt:lpstr>
      <vt:lpstr>ZASADY KORZYSTANIA Z E-DZIENNIKA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informacyjne  dla Rodziców</dc:title>
  <dc:creator>Emilka</dc:creator>
  <cp:lastModifiedBy>Administrator</cp:lastModifiedBy>
  <cp:revision>694</cp:revision>
  <cp:lastPrinted>2017-09-21T09:29:19Z</cp:lastPrinted>
  <dcterms:created xsi:type="dcterms:W3CDTF">2015-09-04T17:37:00Z</dcterms:created>
  <dcterms:modified xsi:type="dcterms:W3CDTF">2023-09-10T19:11:12Z</dcterms:modified>
</cp:coreProperties>
</file>